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7"/>
  </p:notesMasterIdLst>
  <p:sldIdLst>
    <p:sldId id="275" r:id="rId2"/>
    <p:sldId id="315" r:id="rId3"/>
    <p:sldId id="299" r:id="rId4"/>
    <p:sldId id="328" r:id="rId5"/>
    <p:sldId id="335" r:id="rId6"/>
    <p:sldId id="336" r:id="rId7"/>
    <p:sldId id="323" r:id="rId8"/>
    <p:sldId id="329" r:id="rId9"/>
    <p:sldId id="324" r:id="rId10"/>
    <p:sldId id="343" r:id="rId11"/>
    <p:sldId id="344" r:id="rId12"/>
    <p:sldId id="346" r:id="rId13"/>
    <p:sldId id="345" r:id="rId14"/>
    <p:sldId id="347" r:id="rId15"/>
    <p:sldId id="325" r:id="rId16"/>
    <p:sldId id="348" r:id="rId17"/>
    <p:sldId id="349" r:id="rId18"/>
    <p:sldId id="350" r:id="rId19"/>
    <p:sldId id="326" r:id="rId20"/>
    <p:sldId id="351" r:id="rId21"/>
    <p:sldId id="352" r:id="rId22"/>
    <p:sldId id="353" r:id="rId23"/>
    <p:sldId id="354" r:id="rId24"/>
    <p:sldId id="355" r:id="rId25"/>
    <p:sldId id="322" r:id="rId26"/>
  </p:sldIdLst>
  <p:sldSz cx="12192000" cy="6858000"/>
  <p:notesSz cx="6858000" cy="9144000"/>
  <p:embeddedFontLst>
    <p:embeddedFont>
      <p:font typeface="Montserrat Light" panose="00000400000000000000" pitchFamily="2" charset="0"/>
      <p:regular r:id="rId28"/>
      <p:italic r:id="rId29"/>
    </p:embeddedFont>
    <p:embeddedFont>
      <p:font typeface="Sitka Text" pitchFamily="2" charset="0"/>
      <p:regular r:id="rId30"/>
      <p:bold r:id="rId31"/>
      <p:italic r:id="rId32"/>
      <p:boldItalic r:id="rId33"/>
    </p:embeddedFont>
    <p:embeddedFont>
      <p:font typeface="等线" panose="02010600030101010101" pitchFamily="2" charset="-122"/>
      <p:regular r:id="rId34"/>
      <p:bold r:id="rId35"/>
    </p:embeddedFont>
    <p:embeddedFont>
      <p:font typeface="等线 Light" panose="02010600030101010101" pitchFamily="2" charset="-122"/>
      <p:regular r:id="rId36"/>
    </p:embeddedFont>
    <p:embeddedFont>
      <p:font typeface="微软雅黑" panose="020B0503020204020204" pitchFamily="34" charset="-122"/>
      <p:regular r:id="rId37"/>
      <p:bold r:id="rId38"/>
    </p:embeddedFont>
  </p:embeddedFontLst>
  <p:custDataLst>
    <p:tags r:id="rId39"/>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7" userDrawn="1">
          <p15:clr>
            <a:srgbClr val="A4A3A4"/>
          </p15:clr>
        </p15:guide>
        <p15:guide id="2" pos="385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showGuides="1">
      <p:cViewPr varScale="1">
        <p:scale>
          <a:sx n="87" d="100"/>
          <a:sy n="87" d="100"/>
        </p:scale>
        <p:origin x="68" y="248"/>
      </p:cViewPr>
      <p:guideLst>
        <p:guide orient="horz" pos="2137"/>
        <p:guide pos="3852"/>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gs" Target="tags/tag1.xml"/><Relationship Id="rId21" Type="http://schemas.openxmlformats.org/officeDocument/2006/relationships/slide" Target="slides/slide20.xml"/><Relationship Id="rId34" Type="http://schemas.openxmlformats.org/officeDocument/2006/relationships/font" Target="fonts/font7.fntdata"/><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2.fntdata"/><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37" Type="http://schemas.openxmlformats.org/officeDocument/2006/relationships/font" Target="fonts/font10.fntdata"/><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font" Target="fonts/font8.fntdata"/><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6.fntdata"/><Relationship Id="rId38" Type="http://schemas.openxmlformats.org/officeDocument/2006/relationships/font" Target="fonts/font1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75026EB-4058-4BC7-8426-D7194AF02EC7}" type="datetimeFigureOut">
              <a:rPr lang="zh-CN" altLang="en-US" smtClean="0"/>
              <a:t>2024/4/27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29B6501-1FA3-4C81-8BF3-01BFF0E331F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8310FD2-7342-4681-882A-4B6560D700F0}" type="slidenum">
              <a:rPr lang="zh-CN" altLang="en-US" smtClean="0"/>
              <a:t>1</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8310FD2-7342-4681-882A-4B6560D700F0}" type="slidenum">
              <a:rPr lang="zh-CN" altLang="en-US" smtClean="0"/>
              <a:t>25</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2DE362B0-12AC-4085-87E0-7E16945EABF7}" type="datetimeFigureOut">
              <a:rPr lang="zh-CN" altLang="en-US" smtClean="0"/>
              <a:t>2024/4/27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4DAA87C-ACA7-499A-A6CC-A785EF5340BD}"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2DE362B0-12AC-4085-87E0-7E16945EABF7}" type="datetimeFigureOut">
              <a:rPr lang="zh-CN" altLang="en-US" smtClean="0"/>
              <a:t>2024/4/27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4DAA87C-ACA7-499A-A6CC-A785EF5340BD}"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2DE362B0-12AC-4085-87E0-7E16945EABF7}" type="datetimeFigureOut">
              <a:rPr lang="zh-CN" altLang="en-US" smtClean="0"/>
              <a:t>2024/4/27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4DAA87C-ACA7-499A-A6CC-A785EF5340BD}"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2DE362B0-12AC-4085-87E0-7E16945EABF7}" type="datetimeFigureOut">
              <a:rPr lang="zh-CN" altLang="en-US" smtClean="0"/>
              <a:t>2024/4/27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4DAA87C-ACA7-499A-A6CC-A785EF5340BD}"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2DE362B0-12AC-4085-87E0-7E16945EABF7}" type="datetimeFigureOut">
              <a:rPr lang="zh-CN" altLang="en-US" smtClean="0"/>
              <a:t>2024/4/27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4DAA87C-ACA7-499A-A6CC-A785EF5340BD}"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p:txBody>
          <a:bodyPr/>
          <a:lstStyle/>
          <a:p>
            <a:fld id="{2DE362B0-12AC-4085-87E0-7E16945EABF7}" type="datetimeFigureOut">
              <a:rPr lang="zh-CN" altLang="en-US" smtClean="0"/>
              <a:t>2024/4/27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4DAA87C-ACA7-499A-A6CC-A785EF5340BD}"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2DE362B0-12AC-4085-87E0-7E16945EABF7}" type="datetimeFigureOut">
              <a:rPr lang="zh-CN" altLang="en-US" smtClean="0"/>
              <a:t>2024/4/27</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E4DAA87C-ACA7-499A-A6CC-A785EF5340BD}"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2DE362B0-12AC-4085-87E0-7E16945EABF7}" type="datetimeFigureOut">
              <a:rPr lang="zh-CN" altLang="en-US" smtClean="0"/>
              <a:t>2024/4/27</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4DAA87C-ACA7-499A-A6CC-A785EF5340BD}"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DE362B0-12AC-4085-87E0-7E16945EABF7}" type="datetimeFigureOut">
              <a:rPr lang="zh-CN" altLang="en-US" smtClean="0"/>
              <a:t>2024/4/27</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E4DAA87C-ACA7-499A-A6CC-A785EF5340BD}"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2DE362B0-12AC-4085-87E0-7E16945EABF7}" type="datetimeFigureOut">
              <a:rPr lang="zh-CN" altLang="en-US" smtClean="0"/>
              <a:t>2024/4/27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4DAA87C-ACA7-499A-A6CC-A785EF5340BD}"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2DE362B0-12AC-4085-87E0-7E16945EABF7}" type="datetimeFigureOut">
              <a:rPr lang="zh-CN" altLang="en-US" smtClean="0"/>
              <a:t>2024/4/27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4DAA87C-ACA7-499A-A6CC-A785EF5340BD}"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DE362B0-12AC-4085-87E0-7E16945EABF7}" type="datetimeFigureOut">
              <a:rPr lang="zh-CN" altLang="en-US" smtClean="0"/>
              <a:t>2024/4/27</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4DAA87C-ACA7-499A-A6CC-A785EF5340BD}"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9.gif"/></Relationships>
</file>

<file path=ppt/slides/_rels/slide1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1.gif"/><Relationship Id="rId4" Type="http://schemas.openxmlformats.org/officeDocument/2006/relationships/image" Target="../media/image10.gif"/></Relationships>
</file>

<file path=ppt/slides/_rels/slide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3.gif"/><Relationship Id="rId4" Type="http://schemas.openxmlformats.org/officeDocument/2006/relationships/image" Target="../media/image12.gif"/></Relationships>
</file>

<file path=ppt/slides/_rels/slide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5.gif"/><Relationship Id="rId4" Type="http://schemas.openxmlformats.org/officeDocument/2006/relationships/image" Target="../media/image14.gif"/></Relationships>
</file>

<file path=ppt/slides/_rels/slide1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tags" Target="../tags/tag9.xml"/><Relationship Id="rId13" Type="http://schemas.openxmlformats.org/officeDocument/2006/relationships/tags" Target="../tags/tag14.xml"/><Relationship Id="rId18" Type="http://schemas.openxmlformats.org/officeDocument/2006/relationships/tags" Target="../tags/tag19.xml"/><Relationship Id="rId26" Type="http://schemas.openxmlformats.org/officeDocument/2006/relationships/slideLayout" Target="../slideLayouts/slideLayout7.xml"/><Relationship Id="rId3" Type="http://schemas.openxmlformats.org/officeDocument/2006/relationships/tags" Target="../tags/tag4.xml"/><Relationship Id="rId21" Type="http://schemas.openxmlformats.org/officeDocument/2006/relationships/tags" Target="../tags/tag22.xml"/><Relationship Id="rId7" Type="http://schemas.openxmlformats.org/officeDocument/2006/relationships/tags" Target="../tags/tag8.xml"/><Relationship Id="rId12" Type="http://schemas.openxmlformats.org/officeDocument/2006/relationships/tags" Target="../tags/tag13.xml"/><Relationship Id="rId17" Type="http://schemas.openxmlformats.org/officeDocument/2006/relationships/tags" Target="../tags/tag18.xml"/><Relationship Id="rId25" Type="http://schemas.openxmlformats.org/officeDocument/2006/relationships/tags" Target="../tags/tag26.xml"/><Relationship Id="rId2" Type="http://schemas.openxmlformats.org/officeDocument/2006/relationships/tags" Target="../tags/tag3.xml"/><Relationship Id="rId16" Type="http://schemas.openxmlformats.org/officeDocument/2006/relationships/tags" Target="../tags/tag17.xml"/><Relationship Id="rId20" Type="http://schemas.openxmlformats.org/officeDocument/2006/relationships/tags" Target="../tags/tag21.xml"/><Relationship Id="rId1" Type="http://schemas.openxmlformats.org/officeDocument/2006/relationships/tags" Target="../tags/tag2.xml"/><Relationship Id="rId6" Type="http://schemas.openxmlformats.org/officeDocument/2006/relationships/tags" Target="../tags/tag7.xml"/><Relationship Id="rId11" Type="http://schemas.openxmlformats.org/officeDocument/2006/relationships/tags" Target="../tags/tag12.xml"/><Relationship Id="rId24" Type="http://schemas.openxmlformats.org/officeDocument/2006/relationships/tags" Target="../tags/tag25.xml"/><Relationship Id="rId5" Type="http://schemas.openxmlformats.org/officeDocument/2006/relationships/tags" Target="../tags/tag6.xml"/><Relationship Id="rId15" Type="http://schemas.openxmlformats.org/officeDocument/2006/relationships/tags" Target="../tags/tag16.xml"/><Relationship Id="rId23" Type="http://schemas.openxmlformats.org/officeDocument/2006/relationships/tags" Target="../tags/tag24.xml"/><Relationship Id="rId28" Type="http://schemas.openxmlformats.org/officeDocument/2006/relationships/image" Target="../media/image2.svg"/><Relationship Id="rId10" Type="http://schemas.openxmlformats.org/officeDocument/2006/relationships/tags" Target="../tags/tag11.xml"/><Relationship Id="rId19" Type="http://schemas.openxmlformats.org/officeDocument/2006/relationships/tags" Target="../tags/tag20.xml"/><Relationship Id="rId4" Type="http://schemas.openxmlformats.org/officeDocument/2006/relationships/tags" Target="../tags/tag5.xml"/><Relationship Id="rId9" Type="http://schemas.openxmlformats.org/officeDocument/2006/relationships/tags" Target="../tags/tag10.xml"/><Relationship Id="rId14" Type="http://schemas.openxmlformats.org/officeDocument/2006/relationships/tags" Target="../tags/tag15.xml"/><Relationship Id="rId22" Type="http://schemas.openxmlformats.org/officeDocument/2006/relationships/tags" Target="../tags/tag23.xml"/><Relationship Id="rId27"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9.svg"/></Relationships>
</file>

<file path=ppt/slides/_rels/slide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0"/>
            <a:ext cx="12192000" cy="4919241"/>
          </a:xfrm>
          <a:prstGeom prst="rect">
            <a:avLst/>
          </a:prstGeom>
          <a:solidFill>
            <a:srgbClr val="3843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Sitka Text"/>
              <a:ea typeface="微软雅黑 Light" panose="020B0502040204020203" charset="-122"/>
              <a:cs typeface="+mn-cs"/>
            </a:endParaRPr>
          </a:p>
        </p:txBody>
      </p:sp>
      <p:sp>
        <p:nvSpPr>
          <p:cNvPr id="2" name="文本框 1"/>
          <p:cNvSpPr txBox="1"/>
          <p:nvPr/>
        </p:nvSpPr>
        <p:spPr>
          <a:xfrm>
            <a:off x="882503" y="2275367"/>
            <a:ext cx="4713623" cy="1015663"/>
          </a:xfrm>
          <a:prstGeom prst="rect">
            <a:avLst/>
          </a:prstGeom>
          <a:noFill/>
        </p:spPr>
        <p:txBody>
          <a:bodyPr wrap="square" rtlCol="0">
            <a:spAutoFit/>
          </a:bodyPr>
          <a:lstStyle/>
          <a:p>
            <a:r>
              <a:rPr lang="en-US" altLang="zh-CN" sz="6000" b="1" dirty="0">
                <a:solidFill>
                  <a:schemeClr val="bg1"/>
                </a:solidFill>
                <a:latin typeface="Novecento wide Bold" panose="00000805000000000000" pitchFamily="50" charset="0"/>
                <a:ea typeface="思源黑体 Medium" panose="020B0600000000000000" pitchFamily="34" charset="-122"/>
              </a:rPr>
              <a:t>QG STUDIO</a:t>
            </a:r>
            <a:endParaRPr lang="zh-CN" altLang="en-US" sz="6000" b="1" dirty="0">
              <a:solidFill>
                <a:schemeClr val="bg1"/>
              </a:solidFill>
              <a:latin typeface="Novecento wide Bold" panose="00000805000000000000" pitchFamily="50" charset="0"/>
              <a:ea typeface="思源黑体 Medium" panose="020B0600000000000000" pitchFamily="34" charset="-122"/>
            </a:endParaRPr>
          </a:p>
        </p:txBody>
      </p:sp>
      <p:sp>
        <p:nvSpPr>
          <p:cNvPr id="7" name="文本框 6"/>
          <p:cNvSpPr txBox="1"/>
          <p:nvPr/>
        </p:nvSpPr>
        <p:spPr>
          <a:xfrm>
            <a:off x="983847" y="3274139"/>
            <a:ext cx="3941133" cy="523220"/>
          </a:xfrm>
          <a:prstGeom prst="rect">
            <a:avLst/>
          </a:prstGeom>
          <a:noFill/>
        </p:spPr>
        <p:txBody>
          <a:bodyPr wrap="square" rtlCol="0">
            <a:spAutoFit/>
          </a:bodyPr>
          <a:lstStyle/>
          <a:p>
            <a:r>
              <a:rPr lang="zh-CN" altLang="en-US" sz="2800" b="1" dirty="0">
                <a:solidFill>
                  <a:schemeClr val="bg1">
                    <a:alpha val="80000"/>
                  </a:schemeClr>
                </a:solidFill>
                <a:latin typeface="微软雅黑" panose="020B0503020204020204" pitchFamily="34" charset="-122"/>
                <a:ea typeface="微软雅黑" panose="020B0503020204020204" pitchFamily="34" charset="-122"/>
              </a:rPr>
              <a:t>答辩汇报模板</a:t>
            </a:r>
          </a:p>
        </p:txBody>
      </p:sp>
      <p:sp>
        <p:nvSpPr>
          <p:cNvPr id="8" name="文本框 7"/>
          <p:cNvSpPr txBox="1"/>
          <p:nvPr/>
        </p:nvSpPr>
        <p:spPr>
          <a:xfrm>
            <a:off x="983848" y="5456348"/>
            <a:ext cx="2785729" cy="460375"/>
          </a:xfrm>
          <a:prstGeom prst="rect">
            <a:avLst/>
          </a:prstGeom>
          <a:noFill/>
        </p:spPr>
        <p:txBody>
          <a:bodyPr wrap="square" rtlCol="0">
            <a:spAutoFit/>
          </a:bodyPr>
          <a:lstStyle/>
          <a:p>
            <a:r>
              <a:rPr lang="zh-CN" altLang="en-US" sz="2400" dirty="0">
                <a:solidFill>
                  <a:schemeClr val="bg2">
                    <a:lumMod val="50000"/>
                  </a:schemeClr>
                </a:solidFill>
                <a:latin typeface="微软雅黑" panose="020B0503020204020204" pitchFamily="34" charset="-122"/>
                <a:ea typeface="微软雅黑" panose="020B0503020204020204" pitchFamily="34" charset="-122"/>
              </a:rPr>
              <a:t>汇报人：林熙然</a:t>
            </a:r>
          </a:p>
        </p:txBody>
      </p:sp>
      <p:sp>
        <p:nvSpPr>
          <p:cNvPr id="9" name="文本框 8"/>
          <p:cNvSpPr txBox="1"/>
          <p:nvPr/>
        </p:nvSpPr>
        <p:spPr>
          <a:xfrm>
            <a:off x="983847" y="5926209"/>
            <a:ext cx="4125432" cy="460375"/>
          </a:xfrm>
          <a:prstGeom prst="rect">
            <a:avLst/>
          </a:prstGeom>
          <a:noFill/>
        </p:spPr>
        <p:txBody>
          <a:bodyPr wrap="square" rtlCol="0">
            <a:spAutoFit/>
          </a:bodyPr>
          <a:lstStyle/>
          <a:p>
            <a:r>
              <a:rPr lang="zh-CN" altLang="en-US" sz="2400" dirty="0">
                <a:solidFill>
                  <a:schemeClr val="bg2">
                    <a:lumMod val="50000"/>
                  </a:schemeClr>
                </a:solidFill>
                <a:latin typeface="微软雅黑" panose="020B0503020204020204" pitchFamily="34" charset="-122"/>
                <a:ea typeface="微软雅黑" panose="020B0503020204020204" pitchFamily="34" charset="-122"/>
              </a:rPr>
              <a:t>汇报时间：</a:t>
            </a:r>
            <a:r>
              <a:rPr lang="en-US" altLang="zh-CN" sz="2400" dirty="0">
                <a:solidFill>
                  <a:schemeClr val="bg2">
                    <a:lumMod val="50000"/>
                  </a:schemeClr>
                </a:solidFill>
                <a:latin typeface="微软雅黑" panose="020B0503020204020204" pitchFamily="34" charset="-122"/>
                <a:ea typeface="微软雅黑" panose="020B0503020204020204" pitchFamily="34" charset="-122"/>
              </a:rPr>
              <a:t>2024</a:t>
            </a:r>
            <a:r>
              <a:rPr lang="zh-CN" altLang="en-US" sz="2400" dirty="0">
                <a:solidFill>
                  <a:schemeClr val="bg2">
                    <a:lumMod val="50000"/>
                  </a:schemeClr>
                </a:solidFill>
                <a:latin typeface="微软雅黑" panose="020B0503020204020204" pitchFamily="34" charset="-122"/>
                <a:ea typeface="微软雅黑" panose="020B0503020204020204" pitchFamily="34" charset="-122"/>
              </a:rPr>
              <a:t>年</a:t>
            </a:r>
            <a:r>
              <a:rPr lang="en-US" altLang="zh-CN" sz="2400" dirty="0">
                <a:solidFill>
                  <a:schemeClr val="bg2">
                    <a:lumMod val="50000"/>
                  </a:schemeClr>
                </a:solidFill>
                <a:latin typeface="微软雅黑" panose="020B0503020204020204" pitchFamily="34" charset="-122"/>
                <a:ea typeface="微软雅黑" panose="020B0503020204020204" pitchFamily="34" charset="-122"/>
              </a:rPr>
              <a:t>4</a:t>
            </a:r>
            <a:r>
              <a:rPr lang="zh-CN" altLang="en-US" sz="2400" dirty="0">
                <a:solidFill>
                  <a:schemeClr val="bg2">
                    <a:lumMod val="50000"/>
                  </a:schemeClr>
                </a:solidFill>
                <a:latin typeface="微软雅黑" panose="020B0503020204020204" pitchFamily="34" charset="-122"/>
                <a:ea typeface="微软雅黑" panose="020B0503020204020204" pitchFamily="34" charset="-122"/>
              </a:rPr>
              <a:t>月</a:t>
            </a:r>
            <a:r>
              <a:rPr lang="en-US" altLang="zh-CN" sz="2400" dirty="0">
                <a:solidFill>
                  <a:schemeClr val="bg2">
                    <a:lumMod val="50000"/>
                  </a:schemeClr>
                </a:solidFill>
                <a:latin typeface="微软雅黑" panose="020B0503020204020204" pitchFamily="34" charset="-122"/>
                <a:ea typeface="微软雅黑" panose="020B0503020204020204" pitchFamily="34" charset="-122"/>
              </a:rPr>
              <a:t>28</a:t>
            </a:r>
            <a:r>
              <a:rPr lang="zh-CN" altLang="en-US" sz="2400" dirty="0">
                <a:solidFill>
                  <a:schemeClr val="bg2">
                    <a:lumMod val="50000"/>
                  </a:schemeClr>
                </a:solidFill>
                <a:latin typeface="微软雅黑" panose="020B0503020204020204" pitchFamily="34" charset="-122"/>
                <a:ea typeface="微软雅黑" panose="020B0503020204020204" pitchFamily="34" charset="-122"/>
              </a:rPr>
              <a:t>日</a:t>
            </a:r>
          </a:p>
        </p:txBody>
      </p:sp>
      <p:pic>
        <p:nvPicPr>
          <p:cNvPr id="10" name="图形 9"/>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887748" y="-2526731"/>
            <a:ext cx="10224035" cy="10548612"/>
          </a:xfrm>
          <a:prstGeom prst="rect">
            <a:avLst/>
          </a:prstGeom>
        </p:spPr>
      </p:pic>
      <p:cxnSp>
        <p:nvCxnSpPr>
          <p:cNvPr id="5" name="直接连接符 4"/>
          <p:cNvCxnSpPr/>
          <p:nvPr/>
        </p:nvCxnSpPr>
        <p:spPr>
          <a:xfrm>
            <a:off x="882504" y="2448889"/>
            <a:ext cx="0" cy="1271016"/>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794144" y="3423982"/>
            <a:ext cx="176720" cy="18706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形 10"/>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129863" y="5429921"/>
            <a:ext cx="938469" cy="968263"/>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942286" y="0"/>
            <a:ext cx="2249715" cy="6858000"/>
          </a:xfrm>
          <a:prstGeom prst="rect">
            <a:avLst/>
          </a:prstGeom>
          <a:solidFill>
            <a:srgbClr val="3843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3" name="文本框 2"/>
          <p:cNvSpPr txBox="1"/>
          <p:nvPr/>
        </p:nvSpPr>
        <p:spPr>
          <a:xfrm>
            <a:off x="1425004" y="509861"/>
            <a:ext cx="2656459" cy="460375"/>
          </a:xfrm>
          <a:prstGeom prst="rect">
            <a:avLst/>
          </a:prstGeom>
          <a:noFill/>
        </p:spPr>
        <p:txBody>
          <a:bodyPr wrap="square" rtlCol="0">
            <a:spAutoFit/>
          </a:bodyPr>
          <a:lstStyle/>
          <a:p>
            <a:r>
              <a:rPr lang="zh-CN" altLang="en-US" sz="2400" b="1" dirty="0">
                <a:solidFill>
                  <a:schemeClr val="bg2">
                    <a:lumMod val="25000"/>
                  </a:schemeClr>
                </a:solidFill>
                <a:latin typeface="微软雅黑" panose="020B0503020204020204" pitchFamily="34" charset="-122"/>
                <a:ea typeface="微软雅黑" panose="020B0503020204020204" pitchFamily="34" charset="-122"/>
              </a:rPr>
              <a:t>项目亮点</a:t>
            </a:r>
          </a:p>
        </p:txBody>
      </p:sp>
      <p:pic>
        <p:nvPicPr>
          <p:cNvPr id="4" name="图形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516998" y="420430"/>
            <a:ext cx="1068278" cy="1102192"/>
          </a:xfrm>
          <a:prstGeom prst="rect">
            <a:avLst/>
          </a:prstGeom>
        </p:spPr>
      </p:pic>
      <p:sp>
        <p:nvSpPr>
          <p:cNvPr id="6" name="椭圆 5"/>
          <p:cNvSpPr/>
          <p:nvPr/>
        </p:nvSpPr>
        <p:spPr>
          <a:xfrm>
            <a:off x="968457" y="577043"/>
            <a:ext cx="327299" cy="327299"/>
          </a:xfrm>
          <a:prstGeom prst="ellipse">
            <a:avLst/>
          </a:prstGeom>
          <a:solidFill>
            <a:srgbClr val="3843B3"/>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dirty="0">
              <a:latin typeface="微软雅黑" panose="020B0503020204020204" pitchFamily="34" charset="-122"/>
              <a:ea typeface="微软雅黑" panose="020B0503020204020204" pitchFamily="34" charset="-122"/>
            </a:endParaRPr>
          </a:p>
        </p:txBody>
      </p:sp>
      <p:sp>
        <p:nvSpPr>
          <p:cNvPr id="8" name="文本框 7"/>
          <p:cNvSpPr txBox="1"/>
          <p:nvPr/>
        </p:nvSpPr>
        <p:spPr>
          <a:xfrm>
            <a:off x="10152185" y="3162898"/>
            <a:ext cx="1787029" cy="460375"/>
          </a:xfrm>
          <a:prstGeom prst="rect">
            <a:avLst/>
          </a:prstGeom>
          <a:noFill/>
        </p:spPr>
        <p:txBody>
          <a:bodyPr wrap="squar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项目亮点</a:t>
            </a:r>
          </a:p>
        </p:txBody>
      </p:sp>
      <p:sp>
        <p:nvSpPr>
          <p:cNvPr id="9" name="文本框 8"/>
          <p:cNvSpPr txBox="1"/>
          <p:nvPr/>
        </p:nvSpPr>
        <p:spPr>
          <a:xfrm>
            <a:off x="10152185" y="2582349"/>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功能设计</a:t>
            </a:r>
          </a:p>
        </p:txBody>
      </p:sp>
      <p:sp>
        <p:nvSpPr>
          <p:cNvPr id="10" name="文本框 9"/>
          <p:cNvSpPr txBox="1"/>
          <p:nvPr/>
        </p:nvSpPr>
        <p:spPr>
          <a:xfrm>
            <a:off x="10152673" y="2073555"/>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项目介绍</a:t>
            </a:r>
          </a:p>
        </p:txBody>
      </p:sp>
      <p:sp>
        <p:nvSpPr>
          <p:cNvPr id="11" name="文本框 10"/>
          <p:cNvSpPr txBox="1"/>
          <p:nvPr/>
        </p:nvSpPr>
        <p:spPr>
          <a:xfrm>
            <a:off x="10173628" y="3744081"/>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项目难点</a:t>
            </a:r>
          </a:p>
        </p:txBody>
      </p:sp>
      <p:sp>
        <p:nvSpPr>
          <p:cNvPr id="12" name="文本框 11"/>
          <p:cNvSpPr txBox="1"/>
          <p:nvPr/>
        </p:nvSpPr>
        <p:spPr>
          <a:xfrm>
            <a:off x="10173628" y="4324947"/>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心得体会</a:t>
            </a:r>
          </a:p>
        </p:txBody>
      </p:sp>
      <p:sp>
        <p:nvSpPr>
          <p:cNvPr id="5" name="矩形 4">
            <a:extLst>
              <a:ext uri="{FF2B5EF4-FFF2-40B4-BE49-F238E27FC236}">
                <a16:creationId xmlns:a16="http://schemas.microsoft.com/office/drawing/2014/main" id="{706F1E82-38DA-1680-824D-96A9BF05DCFC}"/>
              </a:ext>
            </a:extLst>
          </p:cNvPr>
          <p:cNvSpPr/>
          <p:nvPr/>
        </p:nvSpPr>
        <p:spPr>
          <a:xfrm>
            <a:off x="1498790" y="1339702"/>
            <a:ext cx="1768949" cy="619727"/>
          </a:xfrm>
          <a:prstGeom prst="rect">
            <a:avLst/>
          </a:prstGeom>
          <a:effectLst>
            <a:reflection blurRad="6350" stA="52000" endA="300" endPos="35000" dir="5400000" sy="-100000" algn="bl" rotWithShape="0"/>
          </a:effectLst>
          <a:scene3d>
            <a:camera prst="isometricOffAxis2Left"/>
            <a:lightRig rig="threePt" dir="t"/>
          </a:scene3d>
          <a:sp3d>
            <a:bevelT/>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导出会议纪要</a:t>
            </a:r>
          </a:p>
        </p:txBody>
      </p:sp>
      <p:sp>
        <p:nvSpPr>
          <p:cNvPr id="13" name="矩形 12">
            <a:extLst>
              <a:ext uri="{FF2B5EF4-FFF2-40B4-BE49-F238E27FC236}">
                <a16:creationId xmlns:a16="http://schemas.microsoft.com/office/drawing/2014/main" id="{69370F34-B3A4-E101-857E-3927125B6FDF}"/>
              </a:ext>
            </a:extLst>
          </p:cNvPr>
          <p:cNvSpPr/>
          <p:nvPr/>
        </p:nvSpPr>
        <p:spPr>
          <a:xfrm>
            <a:off x="1498790" y="2328895"/>
            <a:ext cx="1768949" cy="619727"/>
          </a:xfrm>
          <a:prstGeom prst="rect">
            <a:avLst/>
          </a:prstGeom>
          <a:effectLst>
            <a:reflection blurRad="6350" stA="52000" endA="300" endPos="35000" dir="5400000" sy="-100000" algn="bl" rotWithShape="0"/>
          </a:effectLst>
          <a:scene3d>
            <a:camera prst="isometricOffAxis2Left"/>
            <a:lightRig rig="threePt" dir="t"/>
          </a:scene3d>
          <a:sp3d>
            <a:bevelT/>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图片懒加载</a:t>
            </a:r>
          </a:p>
        </p:txBody>
      </p:sp>
      <p:pic>
        <p:nvPicPr>
          <p:cNvPr id="16" name="图片 15" descr="图形用户界面, 应用程序&#10;&#10;描述已自动生成">
            <a:extLst>
              <a:ext uri="{FF2B5EF4-FFF2-40B4-BE49-F238E27FC236}">
                <a16:creationId xmlns:a16="http://schemas.microsoft.com/office/drawing/2014/main" id="{3F618EF5-FD55-2994-D86E-D890ADB020A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48875" y="1234122"/>
            <a:ext cx="6018028" cy="342900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942286" y="0"/>
            <a:ext cx="2249715" cy="6858000"/>
          </a:xfrm>
          <a:prstGeom prst="rect">
            <a:avLst/>
          </a:prstGeom>
          <a:solidFill>
            <a:srgbClr val="3843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3" name="文本框 2"/>
          <p:cNvSpPr txBox="1"/>
          <p:nvPr/>
        </p:nvSpPr>
        <p:spPr>
          <a:xfrm>
            <a:off x="1425004" y="509861"/>
            <a:ext cx="2656459" cy="460375"/>
          </a:xfrm>
          <a:prstGeom prst="rect">
            <a:avLst/>
          </a:prstGeom>
          <a:noFill/>
        </p:spPr>
        <p:txBody>
          <a:bodyPr wrap="square" rtlCol="0">
            <a:spAutoFit/>
          </a:bodyPr>
          <a:lstStyle/>
          <a:p>
            <a:r>
              <a:rPr lang="zh-CN" altLang="en-US" sz="2400" b="1" dirty="0">
                <a:solidFill>
                  <a:schemeClr val="bg2">
                    <a:lumMod val="25000"/>
                  </a:schemeClr>
                </a:solidFill>
                <a:latin typeface="微软雅黑" panose="020B0503020204020204" pitchFamily="34" charset="-122"/>
                <a:ea typeface="微软雅黑" panose="020B0503020204020204" pitchFamily="34" charset="-122"/>
              </a:rPr>
              <a:t>项目亮点</a:t>
            </a:r>
          </a:p>
        </p:txBody>
      </p:sp>
      <p:pic>
        <p:nvPicPr>
          <p:cNvPr id="4" name="图形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516998" y="420430"/>
            <a:ext cx="1068278" cy="1102192"/>
          </a:xfrm>
          <a:prstGeom prst="rect">
            <a:avLst/>
          </a:prstGeom>
        </p:spPr>
      </p:pic>
      <p:sp>
        <p:nvSpPr>
          <p:cNvPr id="6" name="椭圆 5"/>
          <p:cNvSpPr/>
          <p:nvPr/>
        </p:nvSpPr>
        <p:spPr>
          <a:xfrm>
            <a:off x="968457" y="577043"/>
            <a:ext cx="327299" cy="327299"/>
          </a:xfrm>
          <a:prstGeom prst="ellipse">
            <a:avLst/>
          </a:prstGeom>
          <a:solidFill>
            <a:srgbClr val="3843B3"/>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dirty="0">
              <a:latin typeface="微软雅黑" panose="020B0503020204020204" pitchFamily="34" charset="-122"/>
              <a:ea typeface="微软雅黑" panose="020B0503020204020204" pitchFamily="34" charset="-122"/>
            </a:endParaRPr>
          </a:p>
        </p:txBody>
      </p:sp>
      <p:sp>
        <p:nvSpPr>
          <p:cNvPr id="8" name="文本框 7"/>
          <p:cNvSpPr txBox="1"/>
          <p:nvPr/>
        </p:nvSpPr>
        <p:spPr>
          <a:xfrm>
            <a:off x="10152185" y="3162898"/>
            <a:ext cx="1787029" cy="460375"/>
          </a:xfrm>
          <a:prstGeom prst="rect">
            <a:avLst/>
          </a:prstGeom>
          <a:noFill/>
        </p:spPr>
        <p:txBody>
          <a:bodyPr wrap="squar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项目亮点</a:t>
            </a:r>
          </a:p>
        </p:txBody>
      </p:sp>
      <p:sp>
        <p:nvSpPr>
          <p:cNvPr id="9" name="文本框 8"/>
          <p:cNvSpPr txBox="1"/>
          <p:nvPr/>
        </p:nvSpPr>
        <p:spPr>
          <a:xfrm>
            <a:off x="10152185" y="2582349"/>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功能设计</a:t>
            </a:r>
          </a:p>
        </p:txBody>
      </p:sp>
      <p:sp>
        <p:nvSpPr>
          <p:cNvPr id="10" name="文本框 9"/>
          <p:cNvSpPr txBox="1"/>
          <p:nvPr/>
        </p:nvSpPr>
        <p:spPr>
          <a:xfrm>
            <a:off x="10152673" y="2073555"/>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项目介绍</a:t>
            </a:r>
          </a:p>
        </p:txBody>
      </p:sp>
      <p:sp>
        <p:nvSpPr>
          <p:cNvPr id="11" name="文本框 10"/>
          <p:cNvSpPr txBox="1"/>
          <p:nvPr/>
        </p:nvSpPr>
        <p:spPr>
          <a:xfrm>
            <a:off x="10173628" y="3744081"/>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项目难点</a:t>
            </a:r>
          </a:p>
        </p:txBody>
      </p:sp>
      <p:sp>
        <p:nvSpPr>
          <p:cNvPr id="12" name="文本框 11"/>
          <p:cNvSpPr txBox="1"/>
          <p:nvPr/>
        </p:nvSpPr>
        <p:spPr>
          <a:xfrm>
            <a:off x="10173628" y="4324947"/>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心得体会</a:t>
            </a:r>
          </a:p>
        </p:txBody>
      </p:sp>
      <p:sp>
        <p:nvSpPr>
          <p:cNvPr id="13" name="矩形 12">
            <a:extLst>
              <a:ext uri="{FF2B5EF4-FFF2-40B4-BE49-F238E27FC236}">
                <a16:creationId xmlns:a16="http://schemas.microsoft.com/office/drawing/2014/main" id="{CE93795A-CB50-51A9-04A6-993C0C51C930}"/>
              </a:ext>
            </a:extLst>
          </p:cNvPr>
          <p:cNvSpPr/>
          <p:nvPr/>
        </p:nvSpPr>
        <p:spPr>
          <a:xfrm>
            <a:off x="1498790" y="1339702"/>
            <a:ext cx="1768949" cy="619727"/>
          </a:xfrm>
          <a:prstGeom prst="rect">
            <a:avLst/>
          </a:prstGeom>
          <a:effectLst>
            <a:reflection blurRad="6350" stA="52000" endA="300" endPos="35000" dir="5400000" sy="-100000" algn="bl" rotWithShape="0"/>
          </a:effectLst>
          <a:scene3d>
            <a:camera prst="isometricOffAxis2Left"/>
            <a:lightRig rig="threePt" dir="t"/>
          </a:scene3d>
          <a:sp3d>
            <a:bevelT/>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草稿箱</a:t>
            </a:r>
          </a:p>
        </p:txBody>
      </p:sp>
      <p:pic>
        <p:nvPicPr>
          <p:cNvPr id="7" name="图片 6" descr="图形用户界面&#10;&#10;中度可信度描述已自动生成">
            <a:extLst>
              <a:ext uri="{FF2B5EF4-FFF2-40B4-BE49-F238E27FC236}">
                <a16:creationId xmlns:a16="http://schemas.microsoft.com/office/drawing/2014/main" id="{2090CF78-E85B-E96C-A9A8-5D14CF7B64B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00099" y="609147"/>
            <a:ext cx="3970204" cy="2233240"/>
          </a:xfrm>
          <a:prstGeom prst="rect">
            <a:avLst/>
          </a:prstGeom>
        </p:spPr>
      </p:pic>
      <p:sp>
        <p:nvSpPr>
          <p:cNvPr id="15" name="矩形 14">
            <a:extLst>
              <a:ext uri="{FF2B5EF4-FFF2-40B4-BE49-F238E27FC236}">
                <a16:creationId xmlns:a16="http://schemas.microsoft.com/office/drawing/2014/main" id="{A9F3B314-6C3C-5D54-037B-707F0F874FAC}"/>
              </a:ext>
            </a:extLst>
          </p:cNvPr>
          <p:cNvSpPr/>
          <p:nvPr/>
        </p:nvSpPr>
        <p:spPr>
          <a:xfrm>
            <a:off x="1425004" y="3974268"/>
            <a:ext cx="1768949" cy="619727"/>
          </a:xfrm>
          <a:prstGeom prst="rect">
            <a:avLst/>
          </a:prstGeom>
          <a:effectLst>
            <a:reflection blurRad="6350" stA="52000" endA="300" endPos="35000" dir="5400000" sy="-100000" algn="bl" rotWithShape="0"/>
          </a:effectLst>
          <a:scene3d>
            <a:camera prst="isometricOffAxis2Left"/>
            <a:lightRig rig="threePt" dir="t"/>
          </a:scene3d>
          <a:sp3d>
            <a:bevelT/>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节流</a:t>
            </a:r>
            <a:endParaRPr lang="en-US" altLang="zh-CN" dirty="0"/>
          </a:p>
        </p:txBody>
      </p:sp>
      <p:pic>
        <p:nvPicPr>
          <p:cNvPr id="17" name="图片 16" descr="电脑萤幕画面&#10;&#10;描述已自动生成">
            <a:extLst>
              <a:ext uri="{FF2B5EF4-FFF2-40B4-BE49-F238E27FC236}">
                <a16:creationId xmlns:a16="http://schemas.microsoft.com/office/drawing/2014/main" id="{F6672EA3-C17A-8C7B-ADE8-FE819D16DE1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26965" y="3607686"/>
            <a:ext cx="4227128" cy="2166403"/>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942286" y="0"/>
            <a:ext cx="2249715" cy="6858000"/>
          </a:xfrm>
          <a:prstGeom prst="rect">
            <a:avLst/>
          </a:prstGeom>
          <a:solidFill>
            <a:srgbClr val="3843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3" name="文本框 2"/>
          <p:cNvSpPr txBox="1"/>
          <p:nvPr/>
        </p:nvSpPr>
        <p:spPr>
          <a:xfrm>
            <a:off x="1425004" y="509861"/>
            <a:ext cx="2656459" cy="460375"/>
          </a:xfrm>
          <a:prstGeom prst="rect">
            <a:avLst/>
          </a:prstGeom>
          <a:noFill/>
        </p:spPr>
        <p:txBody>
          <a:bodyPr wrap="square" rtlCol="0">
            <a:spAutoFit/>
          </a:bodyPr>
          <a:lstStyle/>
          <a:p>
            <a:r>
              <a:rPr lang="zh-CN" altLang="en-US" sz="2400" b="1" dirty="0">
                <a:solidFill>
                  <a:schemeClr val="bg2">
                    <a:lumMod val="25000"/>
                  </a:schemeClr>
                </a:solidFill>
                <a:latin typeface="微软雅黑" panose="020B0503020204020204" pitchFamily="34" charset="-122"/>
                <a:ea typeface="微软雅黑" panose="020B0503020204020204" pitchFamily="34" charset="-122"/>
              </a:rPr>
              <a:t>项目亮点</a:t>
            </a:r>
          </a:p>
        </p:txBody>
      </p:sp>
      <p:pic>
        <p:nvPicPr>
          <p:cNvPr id="4" name="图形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516998" y="420430"/>
            <a:ext cx="1068278" cy="1102192"/>
          </a:xfrm>
          <a:prstGeom prst="rect">
            <a:avLst/>
          </a:prstGeom>
        </p:spPr>
      </p:pic>
      <p:sp>
        <p:nvSpPr>
          <p:cNvPr id="6" name="椭圆 5"/>
          <p:cNvSpPr/>
          <p:nvPr/>
        </p:nvSpPr>
        <p:spPr>
          <a:xfrm>
            <a:off x="968457" y="577043"/>
            <a:ext cx="327299" cy="327299"/>
          </a:xfrm>
          <a:prstGeom prst="ellipse">
            <a:avLst/>
          </a:prstGeom>
          <a:solidFill>
            <a:srgbClr val="3843B3"/>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dirty="0">
              <a:latin typeface="微软雅黑" panose="020B0503020204020204" pitchFamily="34" charset="-122"/>
              <a:ea typeface="微软雅黑" panose="020B0503020204020204" pitchFamily="34" charset="-122"/>
            </a:endParaRPr>
          </a:p>
        </p:txBody>
      </p:sp>
      <p:sp>
        <p:nvSpPr>
          <p:cNvPr id="8" name="文本框 7"/>
          <p:cNvSpPr txBox="1"/>
          <p:nvPr/>
        </p:nvSpPr>
        <p:spPr>
          <a:xfrm>
            <a:off x="10152185" y="3162898"/>
            <a:ext cx="1787029" cy="460375"/>
          </a:xfrm>
          <a:prstGeom prst="rect">
            <a:avLst/>
          </a:prstGeom>
          <a:noFill/>
        </p:spPr>
        <p:txBody>
          <a:bodyPr wrap="squar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项目亮点</a:t>
            </a:r>
          </a:p>
        </p:txBody>
      </p:sp>
      <p:sp>
        <p:nvSpPr>
          <p:cNvPr id="9" name="文本框 8"/>
          <p:cNvSpPr txBox="1"/>
          <p:nvPr/>
        </p:nvSpPr>
        <p:spPr>
          <a:xfrm>
            <a:off x="10152185" y="2582349"/>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功能设计</a:t>
            </a:r>
          </a:p>
        </p:txBody>
      </p:sp>
      <p:sp>
        <p:nvSpPr>
          <p:cNvPr id="10" name="文本框 9"/>
          <p:cNvSpPr txBox="1"/>
          <p:nvPr/>
        </p:nvSpPr>
        <p:spPr>
          <a:xfrm>
            <a:off x="10152673" y="2073555"/>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项目介绍</a:t>
            </a:r>
          </a:p>
        </p:txBody>
      </p:sp>
      <p:sp>
        <p:nvSpPr>
          <p:cNvPr id="11" name="文本框 10"/>
          <p:cNvSpPr txBox="1"/>
          <p:nvPr/>
        </p:nvSpPr>
        <p:spPr>
          <a:xfrm>
            <a:off x="10173628" y="3744081"/>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项目难点</a:t>
            </a:r>
          </a:p>
        </p:txBody>
      </p:sp>
      <p:sp>
        <p:nvSpPr>
          <p:cNvPr id="12" name="文本框 11"/>
          <p:cNvSpPr txBox="1"/>
          <p:nvPr/>
        </p:nvSpPr>
        <p:spPr>
          <a:xfrm>
            <a:off x="10173628" y="4324947"/>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心得体会</a:t>
            </a:r>
          </a:p>
        </p:txBody>
      </p:sp>
      <p:sp>
        <p:nvSpPr>
          <p:cNvPr id="17" name="矩形 16">
            <a:extLst>
              <a:ext uri="{FF2B5EF4-FFF2-40B4-BE49-F238E27FC236}">
                <a16:creationId xmlns:a16="http://schemas.microsoft.com/office/drawing/2014/main" id="{E1A9D693-6B53-6C36-F3FF-AB8E3EE9028F}"/>
              </a:ext>
            </a:extLst>
          </p:cNvPr>
          <p:cNvSpPr/>
          <p:nvPr/>
        </p:nvSpPr>
        <p:spPr>
          <a:xfrm>
            <a:off x="1132106" y="1264232"/>
            <a:ext cx="1768949" cy="619727"/>
          </a:xfrm>
          <a:prstGeom prst="rect">
            <a:avLst/>
          </a:prstGeom>
          <a:effectLst>
            <a:reflection blurRad="6350" stA="52000" endA="300" endPos="35000" dir="5400000" sy="-100000" algn="bl" rotWithShape="0"/>
          </a:effectLst>
          <a:scene3d>
            <a:camera prst="isometricOffAxis2Left"/>
            <a:lightRig rig="threePt" dir="t"/>
          </a:scene3d>
          <a:sp3d>
            <a:bevelT/>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翻页</a:t>
            </a:r>
            <a:endParaRPr lang="en-US" altLang="zh-CN" dirty="0"/>
          </a:p>
        </p:txBody>
      </p:sp>
      <p:sp>
        <p:nvSpPr>
          <p:cNvPr id="18" name="矩形 17">
            <a:extLst>
              <a:ext uri="{FF2B5EF4-FFF2-40B4-BE49-F238E27FC236}">
                <a16:creationId xmlns:a16="http://schemas.microsoft.com/office/drawing/2014/main" id="{C22F3535-9203-C41B-7754-EF3346FBF77A}"/>
              </a:ext>
            </a:extLst>
          </p:cNvPr>
          <p:cNvSpPr/>
          <p:nvPr/>
        </p:nvSpPr>
        <p:spPr>
          <a:xfrm>
            <a:off x="1132106" y="4245270"/>
            <a:ext cx="1768949" cy="619727"/>
          </a:xfrm>
          <a:prstGeom prst="rect">
            <a:avLst/>
          </a:prstGeom>
          <a:effectLst>
            <a:reflection blurRad="6350" stA="52000" endA="300" endPos="35000" dir="5400000" sy="-100000" algn="bl" rotWithShape="0"/>
          </a:effectLst>
          <a:scene3d>
            <a:camera prst="isometricOffAxis2Left"/>
            <a:lightRig rig="threePt" dir="t"/>
          </a:scene3d>
          <a:sp3d>
            <a:bevelT/>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响应式</a:t>
            </a:r>
            <a:endParaRPr lang="en-US" altLang="zh-CN" dirty="0"/>
          </a:p>
        </p:txBody>
      </p:sp>
      <p:pic>
        <p:nvPicPr>
          <p:cNvPr id="19" name="图片 18" descr="电脑萤幕的截图&#10;&#10;描述已自动生成">
            <a:extLst>
              <a:ext uri="{FF2B5EF4-FFF2-40B4-BE49-F238E27FC236}">
                <a16:creationId xmlns:a16="http://schemas.microsoft.com/office/drawing/2014/main" id="{4D3D161D-46F3-2586-9137-7A07995E741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10711" y="577043"/>
            <a:ext cx="4855710" cy="2731337"/>
          </a:xfrm>
          <a:prstGeom prst="rect">
            <a:avLst/>
          </a:prstGeom>
        </p:spPr>
      </p:pic>
      <p:pic>
        <p:nvPicPr>
          <p:cNvPr id="21" name="图片 20" descr="图形用户界面, 应用程序, Teams&#10;&#10;描述已自动生成">
            <a:extLst>
              <a:ext uri="{FF2B5EF4-FFF2-40B4-BE49-F238E27FC236}">
                <a16:creationId xmlns:a16="http://schemas.microsoft.com/office/drawing/2014/main" id="{87660DCD-1863-BC89-1D21-7ECAEC1332A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81463" y="3554019"/>
            <a:ext cx="5096540" cy="2866804"/>
          </a:xfrm>
          <a:prstGeom prst="rect">
            <a:avLst/>
          </a:prstGeom>
        </p:spPr>
      </p:pic>
    </p:spTree>
    <p:extLst>
      <p:ext uri="{BB962C8B-B14F-4D97-AF65-F5344CB8AC3E}">
        <p14:creationId xmlns:p14="http://schemas.microsoft.com/office/powerpoint/2010/main" val="9519767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942286" y="0"/>
            <a:ext cx="2249715" cy="6858000"/>
          </a:xfrm>
          <a:prstGeom prst="rect">
            <a:avLst/>
          </a:prstGeom>
          <a:solidFill>
            <a:srgbClr val="3843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3" name="文本框 2"/>
          <p:cNvSpPr txBox="1"/>
          <p:nvPr/>
        </p:nvSpPr>
        <p:spPr>
          <a:xfrm>
            <a:off x="1425004" y="509861"/>
            <a:ext cx="2656459" cy="460375"/>
          </a:xfrm>
          <a:prstGeom prst="rect">
            <a:avLst/>
          </a:prstGeom>
          <a:noFill/>
        </p:spPr>
        <p:txBody>
          <a:bodyPr wrap="square" rtlCol="0">
            <a:spAutoFit/>
          </a:bodyPr>
          <a:lstStyle/>
          <a:p>
            <a:r>
              <a:rPr lang="zh-CN" altLang="en-US" sz="2400" b="1" dirty="0">
                <a:solidFill>
                  <a:schemeClr val="bg2">
                    <a:lumMod val="25000"/>
                  </a:schemeClr>
                </a:solidFill>
                <a:latin typeface="微软雅黑" panose="020B0503020204020204" pitchFamily="34" charset="-122"/>
                <a:ea typeface="微软雅黑" panose="020B0503020204020204" pitchFamily="34" charset="-122"/>
              </a:rPr>
              <a:t>项目亮点</a:t>
            </a:r>
          </a:p>
        </p:txBody>
      </p:sp>
      <p:pic>
        <p:nvPicPr>
          <p:cNvPr id="4" name="图形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516998" y="420430"/>
            <a:ext cx="1068278" cy="1102192"/>
          </a:xfrm>
          <a:prstGeom prst="rect">
            <a:avLst/>
          </a:prstGeom>
        </p:spPr>
      </p:pic>
      <p:sp>
        <p:nvSpPr>
          <p:cNvPr id="6" name="椭圆 5"/>
          <p:cNvSpPr/>
          <p:nvPr/>
        </p:nvSpPr>
        <p:spPr>
          <a:xfrm>
            <a:off x="968457" y="577043"/>
            <a:ext cx="327299" cy="327299"/>
          </a:xfrm>
          <a:prstGeom prst="ellipse">
            <a:avLst/>
          </a:prstGeom>
          <a:solidFill>
            <a:srgbClr val="3843B3"/>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dirty="0">
              <a:latin typeface="微软雅黑" panose="020B0503020204020204" pitchFamily="34" charset="-122"/>
              <a:ea typeface="微软雅黑" panose="020B0503020204020204" pitchFamily="34" charset="-122"/>
            </a:endParaRPr>
          </a:p>
        </p:txBody>
      </p:sp>
      <p:sp>
        <p:nvSpPr>
          <p:cNvPr id="8" name="文本框 7"/>
          <p:cNvSpPr txBox="1"/>
          <p:nvPr/>
        </p:nvSpPr>
        <p:spPr>
          <a:xfrm>
            <a:off x="10152185" y="3162898"/>
            <a:ext cx="1787029" cy="460375"/>
          </a:xfrm>
          <a:prstGeom prst="rect">
            <a:avLst/>
          </a:prstGeom>
          <a:noFill/>
        </p:spPr>
        <p:txBody>
          <a:bodyPr wrap="squar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项目亮点</a:t>
            </a:r>
          </a:p>
        </p:txBody>
      </p:sp>
      <p:sp>
        <p:nvSpPr>
          <p:cNvPr id="9" name="文本框 8"/>
          <p:cNvSpPr txBox="1"/>
          <p:nvPr/>
        </p:nvSpPr>
        <p:spPr>
          <a:xfrm>
            <a:off x="10152185" y="2582349"/>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功能设计</a:t>
            </a:r>
          </a:p>
        </p:txBody>
      </p:sp>
      <p:sp>
        <p:nvSpPr>
          <p:cNvPr id="10" name="文本框 9"/>
          <p:cNvSpPr txBox="1"/>
          <p:nvPr/>
        </p:nvSpPr>
        <p:spPr>
          <a:xfrm>
            <a:off x="10152673" y="2073555"/>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项目介绍</a:t>
            </a:r>
          </a:p>
        </p:txBody>
      </p:sp>
      <p:sp>
        <p:nvSpPr>
          <p:cNvPr id="11" name="文本框 10"/>
          <p:cNvSpPr txBox="1"/>
          <p:nvPr/>
        </p:nvSpPr>
        <p:spPr>
          <a:xfrm>
            <a:off x="10173628" y="3744081"/>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项目难点</a:t>
            </a:r>
          </a:p>
        </p:txBody>
      </p:sp>
      <p:sp>
        <p:nvSpPr>
          <p:cNvPr id="12" name="文本框 11"/>
          <p:cNvSpPr txBox="1"/>
          <p:nvPr/>
        </p:nvSpPr>
        <p:spPr>
          <a:xfrm>
            <a:off x="10173628" y="4324947"/>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心得体会</a:t>
            </a:r>
          </a:p>
        </p:txBody>
      </p:sp>
      <p:sp>
        <p:nvSpPr>
          <p:cNvPr id="13" name="矩形 12">
            <a:extLst>
              <a:ext uri="{FF2B5EF4-FFF2-40B4-BE49-F238E27FC236}">
                <a16:creationId xmlns:a16="http://schemas.microsoft.com/office/drawing/2014/main" id="{30E06580-984C-5FEA-1D30-20644C7A107E}"/>
              </a:ext>
            </a:extLst>
          </p:cNvPr>
          <p:cNvSpPr/>
          <p:nvPr/>
        </p:nvSpPr>
        <p:spPr>
          <a:xfrm>
            <a:off x="1295755" y="1609863"/>
            <a:ext cx="1768949" cy="619727"/>
          </a:xfrm>
          <a:prstGeom prst="rect">
            <a:avLst/>
          </a:prstGeom>
          <a:effectLst>
            <a:reflection blurRad="6350" stA="52000" endA="300" endPos="35000" dir="5400000" sy="-100000" algn="bl" rotWithShape="0"/>
          </a:effectLst>
          <a:scene3d>
            <a:camera prst="isometricOffAxis2Left"/>
            <a:lightRig rig="threePt" dir="t"/>
          </a:scene3d>
          <a:sp3d>
            <a:bevelT/>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登录记住密码</a:t>
            </a:r>
            <a:endParaRPr lang="en-US" altLang="zh-CN" dirty="0"/>
          </a:p>
        </p:txBody>
      </p:sp>
      <p:sp>
        <p:nvSpPr>
          <p:cNvPr id="14" name="矩形 13">
            <a:extLst>
              <a:ext uri="{FF2B5EF4-FFF2-40B4-BE49-F238E27FC236}">
                <a16:creationId xmlns:a16="http://schemas.microsoft.com/office/drawing/2014/main" id="{4AEE3D20-03AA-D7FE-86F7-B1C3CD758B30}"/>
              </a:ext>
            </a:extLst>
          </p:cNvPr>
          <p:cNvSpPr/>
          <p:nvPr/>
        </p:nvSpPr>
        <p:spPr>
          <a:xfrm>
            <a:off x="1295754" y="4015083"/>
            <a:ext cx="1768949" cy="619727"/>
          </a:xfrm>
          <a:prstGeom prst="rect">
            <a:avLst/>
          </a:prstGeom>
          <a:effectLst>
            <a:reflection blurRad="6350" stA="52000" endA="300" endPos="35000" dir="5400000" sy="-100000" algn="bl" rotWithShape="0"/>
          </a:effectLst>
          <a:scene3d>
            <a:camera prst="isometricOffAxis2Left"/>
            <a:lightRig rig="threePt" dir="t"/>
          </a:scene3d>
          <a:sp3d>
            <a:bevelT/>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侧边栏</a:t>
            </a:r>
            <a:endParaRPr lang="en-US" altLang="zh-CN" dirty="0"/>
          </a:p>
        </p:txBody>
      </p:sp>
      <p:pic>
        <p:nvPicPr>
          <p:cNvPr id="7" name="图片 6" descr="图片包含 室内, 桌子, 蛋糕, 上的&#10;&#10;描述已自动生成">
            <a:extLst>
              <a:ext uri="{FF2B5EF4-FFF2-40B4-BE49-F238E27FC236}">
                <a16:creationId xmlns:a16="http://schemas.microsoft.com/office/drawing/2014/main" id="{6D605B7B-CA15-6183-D3C3-2C45DEC5668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58930" y="1150975"/>
            <a:ext cx="4628140" cy="2278025"/>
          </a:xfrm>
          <a:prstGeom prst="rect">
            <a:avLst/>
          </a:prstGeom>
        </p:spPr>
      </p:pic>
      <p:pic>
        <p:nvPicPr>
          <p:cNvPr id="16" name="图片 15" descr="图形用户界面, 应用程序&#10;&#10;描述已自动生成">
            <a:extLst>
              <a:ext uri="{FF2B5EF4-FFF2-40B4-BE49-F238E27FC236}">
                <a16:creationId xmlns:a16="http://schemas.microsoft.com/office/drawing/2014/main" id="{233419B5-71A1-426C-86FA-5A60995723F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58929" y="3744081"/>
            <a:ext cx="4422577" cy="2444068"/>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942286" y="0"/>
            <a:ext cx="2249715" cy="6858000"/>
          </a:xfrm>
          <a:prstGeom prst="rect">
            <a:avLst/>
          </a:prstGeom>
          <a:solidFill>
            <a:srgbClr val="3843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3" name="文本框 2"/>
          <p:cNvSpPr txBox="1"/>
          <p:nvPr/>
        </p:nvSpPr>
        <p:spPr>
          <a:xfrm>
            <a:off x="1425004" y="509861"/>
            <a:ext cx="2656459" cy="460375"/>
          </a:xfrm>
          <a:prstGeom prst="rect">
            <a:avLst/>
          </a:prstGeom>
          <a:noFill/>
        </p:spPr>
        <p:txBody>
          <a:bodyPr wrap="square" rtlCol="0">
            <a:spAutoFit/>
          </a:bodyPr>
          <a:lstStyle/>
          <a:p>
            <a:r>
              <a:rPr lang="zh-CN" altLang="en-US" sz="2400" b="1" dirty="0">
                <a:solidFill>
                  <a:schemeClr val="bg2">
                    <a:lumMod val="25000"/>
                  </a:schemeClr>
                </a:solidFill>
                <a:latin typeface="微软雅黑" panose="020B0503020204020204" pitchFamily="34" charset="-122"/>
                <a:ea typeface="微软雅黑" panose="020B0503020204020204" pitchFamily="34" charset="-122"/>
              </a:rPr>
              <a:t>项目亮点</a:t>
            </a:r>
          </a:p>
        </p:txBody>
      </p:sp>
      <p:pic>
        <p:nvPicPr>
          <p:cNvPr id="4" name="图形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516998" y="420430"/>
            <a:ext cx="1068278" cy="1102192"/>
          </a:xfrm>
          <a:prstGeom prst="rect">
            <a:avLst/>
          </a:prstGeom>
        </p:spPr>
      </p:pic>
      <p:sp>
        <p:nvSpPr>
          <p:cNvPr id="6" name="椭圆 5"/>
          <p:cNvSpPr/>
          <p:nvPr/>
        </p:nvSpPr>
        <p:spPr>
          <a:xfrm>
            <a:off x="968457" y="577043"/>
            <a:ext cx="327299" cy="327299"/>
          </a:xfrm>
          <a:prstGeom prst="ellipse">
            <a:avLst/>
          </a:prstGeom>
          <a:solidFill>
            <a:srgbClr val="3843B3"/>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dirty="0">
              <a:latin typeface="微软雅黑" panose="020B0503020204020204" pitchFamily="34" charset="-122"/>
              <a:ea typeface="微软雅黑" panose="020B0503020204020204" pitchFamily="34" charset="-122"/>
            </a:endParaRPr>
          </a:p>
        </p:txBody>
      </p:sp>
      <p:sp>
        <p:nvSpPr>
          <p:cNvPr id="8" name="文本框 7"/>
          <p:cNvSpPr txBox="1"/>
          <p:nvPr/>
        </p:nvSpPr>
        <p:spPr>
          <a:xfrm>
            <a:off x="10152185" y="3162898"/>
            <a:ext cx="1787029" cy="460375"/>
          </a:xfrm>
          <a:prstGeom prst="rect">
            <a:avLst/>
          </a:prstGeom>
          <a:noFill/>
        </p:spPr>
        <p:txBody>
          <a:bodyPr wrap="squar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项目亮点</a:t>
            </a:r>
          </a:p>
        </p:txBody>
      </p:sp>
      <p:sp>
        <p:nvSpPr>
          <p:cNvPr id="9" name="文本框 8"/>
          <p:cNvSpPr txBox="1"/>
          <p:nvPr/>
        </p:nvSpPr>
        <p:spPr>
          <a:xfrm>
            <a:off x="10152185" y="2582349"/>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功能设计</a:t>
            </a:r>
          </a:p>
        </p:txBody>
      </p:sp>
      <p:sp>
        <p:nvSpPr>
          <p:cNvPr id="10" name="文本框 9"/>
          <p:cNvSpPr txBox="1"/>
          <p:nvPr/>
        </p:nvSpPr>
        <p:spPr>
          <a:xfrm>
            <a:off x="10152673" y="2073555"/>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项目介绍</a:t>
            </a:r>
          </a:p>
        </p:txBody>
      </p:sp>
      <p:sp>
        <p:nvSpPr>
          <p:cNvPr id="11" name="文本框 10"/>
          <p:cNvSpPr txBox="1"/>
          <p:nvPr/>
        </p:nvSpPr>
        <p:spPr>
          <a:xfrm>
            <a:off x="10173628" y="3744081"/>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项目难点</a:t>
            </a:r>
          </a:p>
        </p:txBody>
      </p:sp>
      <p:sp>
        <p:nvSpPr>
          <p:cNvPr id="12" name="文本框 11"/>
          <p:cNvSpPr txBox="1"/>
          <p:nvPr/>
        </p:nvSpPr>
        <p:spPr>
          <a:xfrm>
            <a:off x="10173628" y="4324947"/>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心得体会</a:t>
            </a:r>
          </a:p>
        </p:txBody>
      </p:sp>
      <p:sp>
        <p:nvSpPr>
          <p:cNvPr id="15" name="矩形 14">
            <a:extLst>
              <a:ext uri="{FF2B5EF4-FFF2-40B4-BE49-F238E27FC236}">
                <a16:creationId xmlns:a16="http://schemas.microsoft.com/office/drawing/2014/main" id="{D856D5DC-5C85-90BD-8150-8EA39DE7F3A8}"/>
              </a:ext>
            </a:extLst>
          </p:cNvPr>
          <p:cNvSpPr/>
          <p:nvPr/>
        </p:nvSpPr>
        <p:spPr>
          <a:xfrm>
            <a:off x="1132106" y="1264232"/>
            <a:ext cx="1768949" cy="619727"/>
          </a:xfrm>
          <a:prstGeom prst="rect">
            <a:avLst/>
          </a:prstGeom>
          <a:effectLst>
            <a:reflection blurRad="6350" stA="52000" endA="300" endPos="35000" dir="5400000" sy="-100000" algn="bl" rotWithShape="0"/>
          </a:effectLst>
          <a:scene3d>
            <a:camera prst="isometricOffAxis2Left"/>
            <a:lightRig rig="threePt" dir="t"/>
          </a:scene3d>
          <a:sp3d>
            <a:bevelT/>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申请管理员</a:t>
            </a:r>
            <a:endParaRPr lang="en-US" altLang="zh-CN" dirty="0"/>
          </a:p>
        </p:txBody>
      </p:sp>
      <p:pic>
        <p:nvPicPr>
          <p:cNvPr id="7" name="图片 6" descr="图形用户界面, 文本, 应用程序, 聊天或短信&#10;&#10;描述已自动生成">
            <a:extLst>
              <a:ext uri="{FF2B5EF4-FFF2-40B4-BE49-F238E27FC236}">
                <a16:creationId xmlns:a16="http://schemas.microsoft.com/office/drawing/2014/main" id="{D51772CE-D077-1A14-43E2-A19567EB972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30640" y="1245007"/>
            <a:ext cx="4506283" cy="2378266"/>
          </a:xfrm>
          <a:prstGeom prst="rect">
            <a:avLst/>
          </a:prstGeom>
        </p:spPr>
      </p:pic>
      <p:pic>
        <p:nvPicPr>
          <p:cNvPr id="14" name="图片 13" descr="图形用户界面, 网站&#10;&#10;描述已自动生成">
            <a:extLst>
              <a:ext uri="{FF2B5EF4-FFF2-40B4-BE49-F238E27FC236}">
                <a16:creationId xmlns:a16="http://schemas.microsoft.com/office/drawing/2014/main" id="{9BFDD54F-22F2-B473-8BBC-A042FC2601B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862425" y="3974268"/>
            <a:ext cx="4879238" cy="2575099"/>
          </a:xfrm>
          <a:prstGeom prst="rect">
            <a:avLst/>
          </a:prstGeom>
        </p:spPr>
      </p:pic>
      <p:sp>
        <p:nvSpPr>
          <p:cNvPr id="16" name="文本框 15">
            <a:extLst>
              <a:ext uri="{FF2B5EF4-FFF2-40B4-BE49-F238E27FC236}">
                <a16:creationId xmlns:a16="http://schemas.microsoft.com/office/drawing/2014/main" id="{BE9E418B-7094-8622-336E-29FCFBA365F1}"/>
              </a:ext>
            </a:extLst>
          </p:cNvPr>
          <p:cNvSpPr txBox="1"/>
          <p:nvPr/>
        </p:nvSpPr>
        <p:spPr>
          <a:xfrm>
            <a:off x="577901" y="2582349"/>
            <a:ext cx="2523743" cy="646331"/>
          </a:xfrm>
          <a:prstGeom prst="rect">
            <a:avLst/>
          </a:prstGeom>
          <a:noFill/>
        </p:spPr>
        <p:txBody>
          <a:bodyPr wrap="square" rtlCol="0">
            <a:spAutoFit/>
          </a:bodyPr>
          <a:lstStyle/>
          <a:p>
            <a:r>
              <a:rPr lang="zh-CN" altLang="en-US" dirty="0"/>
              <a:t>用户点击申请管理员按钮，当前状态审核中</a:t>
            </a:r>
          </a:p>
        </p:txBody>
      </p:sp>
      <p:sp>
        <p:nvSpPr>
          <p:cNvPr id="20" name="文本框 19">
            <a:extLst>
              <a:ext uri="{FF2B5EF4-FFF2-40B4-BE49-F238E27FC236}">
                <a16:creationId xmlns:a16="http://schemas.microsoft.com/office/drawing/2014/main" id="{35778D4F-6692-4517-3397-7DAD1A84D65D}"/>
              </a:ext>
            </a:extLst>
          </p:cNvPr>
          <p:cNvSpPr txBox="1"/>
          <p:nvPr/>
        </p:nvSpPr>
        <p:spPr>
          <a:xfrm>
            <a:off x="511023" y="4877427"/>
            <a:ext cx="2721255" cy="646331"/>
          </a:xfrm>
          <a:prstGeom prst="rect">
            <a:avLst/>
          </a:prstGeom>
          <a:noFill/>
        </p:spPr>
        <p:txBody>
          <a:bodyPr wrap="square" rtlCol="0">
            <a:spAutoFit/>
          </a:bodyPr>
          <a:lstStyle/>
          <a:p>
            <a:r>
              <a:rPr lang="zh-CN" altLang="en-US" dirty="0"/>
              <a:t>管理员可查看用户申请状态，并且同意或驳回</a:t>
            </a:r>
          </a:p>
        </p:txBody>
      </p:sp>
    </p:spTree>
    <p:extLst>
      <p:ext uri="{BB962C8B-B14F-4D97-AF65-F5344CB8AC3E}">
        <p14:creationId xmlns:p14="http://schemas.microsoft.com/office/powerpoint/2010/main" val="18314929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1189667" y="-1707853"/>
            <a:ext cx="7933859" cy="9628196"/>
            <a:chOff x="-1189667" y="-1707853"/>
            <a:chExt cx="7933859" cy="9628196"/>
          </a:xfrm>
        </p:grpSpPr>
        <p:sp>
          <p:nvSpPr>
            <p:cNvPr id="7" name="椭圆 6"/>
            <p:cNvSpPr/>
            <p:nvPr/>
          </p:nvSpPr>
          <p:spPr>
            <a:xfrm>
              <a:off x="-142000" y="796672"/>
              <a:ext cx="5392402" cy="5392401"/>
            </a:xfrm>
            <a:prstGeom prst="ellipse">
              <a:avLst/>
            </a:prstGeom>
            <a:noFill/>
            <a:ln w="6350">
              <a:solidFill>
                <a:schemeClr val="accent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1189667" y="-250994"/>
              <a:ext cx="7487735" cy="7487734"/>
            </a:xfrm>
            <a:prstGeom prst="ellipse">
              <a:avLst/>
            </a:prstGeom>
            <a:noFill/>
            <a:ln w="6350">
              <a:solidFill>
                <a:schemeClr val="accent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100010" y="1110117"/>
              <a:ext cx="6810228" cy="6810226"/>
            </a:xfrm>
            <a:prstGeom prst="ellipse">
              <a:avLst/>
            </a:prstGeom>
            <a:noFill/>
            <a:ln w="6350">
              <a:solidFill>
                <a:schemeClr val="accent1">
                  <a:alpha val="2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椭圆 10"/>
            <p:cNvSpPr/>
            <p:nvPr/>
          </p:nvSpPr>
          <p:spPr>
            <a:xfrm>
              <a:off x="-743543" y="-1707853"/>
              <a:ext cx="7487735" cy="7487734"/>
            </a:xfrm>
            <a:prstGeom prst="ellipse">
              <a:avLst/>
            </a:prstGeom>
            <a:noFill/>
            <a:ln w="6350">
              <a:solidFill>
                <a:schemeClr val="accent1">
                  <a:alpha val="2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矩形 2"/>
          <p:cNvSpPr/>
          <p:nvPr/>
        </p:nvSpPr>
        <p:spPr>
          <a:xfrm>
            <a:off x="0" y="2011680"/>
            <a:ext cx="12192000" cy="2812868"/>
          </a:xfrm>
          <a:prstGeom prst="rect">
            <a:avLst/>
          </a:prstGeom>
          <a:solidFill>
            <a:srgbClr val="3843B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 name="椭圆 1"/>
          <p:cNvSpPr/>
          <p:nvPr/>
        </p:nvSpPr>
        <p:spPr>
          <a:xfrm>
            <a:off x="2853146" y="2461804"/>
            <a:ext cx="1912620" cy="19126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9600" dirty="0">
              <a:solidFill>
                <a:srgbClr val="3843B3"/>
              </a:solidFill>
              <a:latin typeface="Novecento wide Bold" panose="00000805000000000000" pitchFamily="50" charset="0"/>
              <a:ea typeface="思源黑体 Medium" panose="020B0600000000000000" pitchFamily="34" charset="-122"/>
            </a:endParaRPr>
          </a:p>
        </p:txBody>
      </p:sp>
      <p:sp>
        <p:nvSpPr>
          <p:cNvPr id="10" name="文本框 9"/>
          <p:cNvSpPr txBox="1"/>
          <p:nvPr/>
        </p:nvSpPr>
        <p:spPr>
          <a:xfrm>
            <a:off x="5208513" y="3077373"/>
            <a:ext cx="6454399" cy="829945"/>
          </a:xfrm>
          <a:prstGeom prst="rect">
            <a:avLst/>
          </a:prstGeom>
          <a:noFill/>
        </p:spPr>
        <p:txBody>
          <a:bodyPr wrap="square" rtlCol="0">
            <a:spAutoFit/>
          </a:bodyPr>
          <a:lstStyle/>
          <a:p>
            <a:r>
              <a:rPr lang="zh-CN" altLang="en-US" sz="4800" b="1" dirty="0">
                <a:solidFill>
                  <a:schemeClr val="bg1"/>
                </a:solidFill>
                <a:latin typeface="微软雅黑" panose="020B0503020204020204" pitchFamily="34" charset="-122"/>
                <a:ea typeface="微软雅黑" panose="020B0503020204020204" pitchFamily="34" charset="-122"/>
              </a:rPr>
              <a:t>项目难点</a:t>
            </a:r>
          </a:p>
        </p:txBody>
      </p:sp>
      <p:sp>
        <p:nvSpPr>
          <p:cNvPr id="4" name="文本框 3"/>
          <p:cNvSpPr txBox="1"/>
          <p:nvPr/>
        </p:nvSpPr>
        <p:spPr>
          <a:xfrm>
            <a:off x="3090035" y="2243292"/>
            <a:ext cx="1225759" cy="2062103"/>
          </a:xfrm>
          <a:prstGeom prst="rect">
            <a:avLst/>
          </a:prstGeom>
          <a:noFill/>
        </p:spPr>
        <p:txBody>
          <a:bodyPr wrap="square" rtlCol="0">
            <a:spAutoFit/>
          </a:bodyPr>
          <a:lstStyle/>
          <a:p>
            <a:r>
              <a:rPr lang="en-US" altLang="zh-CN" sz="12800" dirty="0">
                <a:solidFill>
                  <a:srgbClr val="3843B3"/>
                </a:solidFill>
                <a:latin typeface="Novecento wide Bold" panose="00000805000000000000" pitchFamily="50" charset="0"/>
              </a:rPr>
              <a:t>4</a:t>
            </a:r>
            <a:endParaRPr lang="zh-CN" altLang="en-US" sz="12800" dirty="0">
              <a:solidFill>
                <a:srgbClr val="3843B3"/>
              </a:solidFill>
              <a:latin typeface="Novecento wide Bold" panose="00000805000000000000" pitchFamily="50" charset="0"/>
            </a:endParaRPr>
          </a:p>
        </p:txBody>
      </p:sp>
      <p:pic>
        <p:nvPicPr>
          <p:cNvPr id="12" name="图形 11"/>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55507" y="2461803"/>
            <a:ext cx="1912620" cy="1973339"/>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942285" y="-10191"/>
            <a:ext cx="2249715" cy="6858000"/>
          </a:xfrm>
          <a:prstGeom prst="rect">
            <a:avLst/>
          </a:prstGeom>
          <a:solidFill>
            <a:srgbClr val="3843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3" name="文本框 2"/>
          <p:cNvSpPr txBox="1"/>
          <p:nvPr/>
        </p:nvSpPr>
        <p:spPr>
          <a:xfrm>
            <a:off x="1425004" y="509861"/>
            <a:ext cx="2656459" cy="460375"/>
          </a:xfrm>
          <a:prstGeom prst="rect">
            <a:avLst/>
          </a:prstGeom>
          <a:noFill/>
        </p:spPr>
        <p:txBody>
          <a:bodyPr wrap="square" rtlCol="0">
            <a:spAutoFit/>
          </a:bodyPr>
          <a:lstStyle/>
          <a:p>
            <a:r>
              <a:rPr lang="zh-CN" altLang="en-US" sz="2400" b="1" dirty="0">
                <a:solidFill>
                  <a:schemeClr val="bg2">
                    <a:lumMod val="25000"/>
                  </a:schemeClr>
                </a:solidFill>
                <a:latin typeface="微软雅黑" panose="020B0503020204020204" pitchFamily="34" charset="-122"/>
                <a:ea typeface="微软雅黑" panose="020B0503020204020204" pitchFamily="34" charset="-122"/>
              </a:rPr>
              <a:t>项目难点</a:t>
            </a:r>
          </a:p>
        </p:txBody>
      </p:sp>
      <p:pic>
        <p:nvPicPr>
          <p:cNvPr id="4" name="图形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516998" y="420430"/>
            <a:ext cx="1068278" cy="1102192"/>
          </a:xfrm>
          <a:prstGeom prst="rect">
            <a:avLst/>
          </a:prstGeom>
        </p:spPr>
      </p:pic>
      <p:sp>
        <p:nvSpPr>
          <p:cNvPr id="6" name="椭圆 5"/>
          <p:cNvSpPr/>
          <p:nvPr/>
        </p:nvSpPr>
        <p:spPr>
          <a:xfrm>
            <a:off x="968457" y="577043"/>
            <a:ext cx="327299" cy="327299"/>
          </a:xfrm>
          <a:prstGeom prst="ellipse">
            <a:avLst/>
          </a:prstGeom>
          <a:solidFill>
            <a:srgbClr val="3843B3"/>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dirty="0">
              <a:latin typeface="微软雅黑" panose="020B0503020204020204" pitchFamily="34" charset="-122"/>
              <a:ea typeface="微软雅黑" panose="020B0503020204020204" pitchFamily="34" charset="-122"/>
            </a:endParaRPr>
          </a:p>
        </p:txBody>
      </p:sp>
      <p:sp>
        <p:nvSpPr>
          <p:cNvPr id="8" name="文本框 7"/>
          <p:cNvSpPr txBox="1"/>
          <p:nvPr/>
        </p:nvSpPr>
        <p:spPr>
          <a:xfrm>
            <a:off x="10173628" y="3746756"/>
            <a:ext cx="1787029" cy="460375"/>
          </a:xfrm>
          <a:prstGeom prst="rect">
            <a:avLst/>
          </a:prstGeom>
          <a:noFill/>
        </p:spPr>
        <p:txBody>
          <a:bodyPr wrap="squar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项目难点</a:t>
            </a:r>
          </a:p>
        </p:txBody>
      </p:sp>
      <p:sp>
        <p:nvSpPr>
          <p:cNvPr id="9" name="文本框 8"/>
          <p:cNvSpPr txBox="1"/>
          <p:nvPr/>
        </p:nvSpPr>
        <p:spPr>
          <a:xfrm>
            <a:off x="10152185" y="2582349"/>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功能设计</a:t>
            </a:r>
          </a:p>
        </p:txBody>
      </p:sp>
      <p:sp>
        <p:nvSpPr>
          <p:cNvPr id="10" name="文本框 9"/>
          <p:cNvSpPr txBox="1"/>
          <p:nvPr/>
        </p:nvSpPr>
        <p:spPr>
          <a:xfrm>
            <a:off x="10152673" y="2073555"/>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项目介绍</a:t>
            </a:r>
          </a:p>
        </p:txBody>
      </p:sp>
      <p:sp>
        <p:nvSpPr>
          <p:cNvPr id="11" name="文本框 10"/>
          <p:cNvSpPr txBox="1"/>
          <p:nvPr/>
        </p:nvSpPr>
        <p:spPr>
          <a:xfrm>
            <a:off x="10152184" y="3123723"/>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项目亮点</a:t>
            </a:r>
          </a:p>
        </p:txBody>
      </p:sp>
      <p:sp>
        <p:nvSpPr>
          <p:cNvPr id="12" name="文本框 11"/>
          <p:cNvSpPr txBox="1"/>
          <p:nvPr/>
        </p:nvSpPr>
        <p:spPr>
          <a:xfrm>
            <a:off x="10173628" y="4324947"/>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心得体会</a:t>
            </a:r>
          </a:p>
        </p:txBody>
      </p:sp>
      <p:sp>
        <p:nvSpPr>
          <p:cNvPr id="5" name="文本框 4">
            <a:extLst>
              <a:ext uri="{FF2B5EF4-FFF2-40B4-BE49-F238E27FC236}">
                <a16:creationId xmlns:a16="http://schemas.microsoft.com/office/drawing/2014/main" id="{8256F434-9400-6804-65A0-3855FCC66DC1}"/>
              </a:ext>
            </a:extLst>
          </p:cNvPr>
          <p:cNvSpPr txBox="1"/>
          <p:nvPr/>
        </p:nvSpPr>
        <p:spPr>
          <a:xfrm>
            <a:off x="738835" y="1126541"/>
            <a:ext cx="9171439" cy="369332"/>
          </a:xfrm>
          <a:prstGeom prst="rect">
            <a:avLst/>
          </a:prstGeom>
          <a:noFill/>
        </p:spPr>
        <p:txBody>
          <a:bodyPr wrap="square" rtlCol="0">
            <a:spAutoFit/>
          </a:bodyPr>
          <a:lstStyle/>
          <a:p>
            <a:r>
              <a:rPr lang="zh-CN" altLang="en-US" dirty="0"/>
              <a:t>以下为我所感受到对于本项目的部分难点，也可算是对制作这个项目的心得体会的一部分：</a:t>
            </a:r>
          </a:p>
        </p:txBody>
      </p:sp>
      <p:sp>
        <p:nvSpPr>
          <p:cNvPr id="13" name="矩形: 圆角 12">
            <a:extLst>
              <a:ext uri="{FF2B5EF4-FFF2-40B4-BE49-F238E27FC236}">
                <a16:creationId xmlns:a16="http://schemas.microsoft.com/office/drawing/2014/main" id="{19468E05-1977-509A-C4E4-983AC43B2B30}"/>
              </a:ext>
            </a:extLst>
          </p:cNvPr>
          <p:cNvSpPr/>
          <p:nvPr/>
        </p:nvSpPr>
        <p:spPr>
          <a:xfrm>
            <a:off x="1425004" y="1699358"/>
            <a:ext cx="7528801" cy="2304288"/>
          </a:xfrm>
          <a:prstGeom prst="roundRect">
            <a:avLst/>
          </a:prstGeom>
          <a:scene3d>
            <a:camera prst="obliqueBottomLeft"/>
            <a:lightRig rig="threePt" dir="t"/>
          </a:scene3d>
          <a:sp3d>
            <a:bevelT prst="relaxedIns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marR="0" lvl="0" indent="-342900" algn="just">
              <a:spcBef>
                <a:spcPts val="0"/>
              </a:spcBef>
              <a:spcAft>
                <a:spcPts val="0"/>
              </a:spcAft>
              <a:buFont typeface="Times New Roman" panose="02020603050405020304" pitchFamily="18" charset="0"/>
              <a:buAutoNum type="arabicPeriod"/>
            </a:pP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良好的页面布局会不可避免的导致代码量过大，区域功能及分类不明显，结构较为复杂，维护难度及成本大大上升，需要良好的代码注释以及</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f12</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网页开发者工具的辅助，才能在调试阶段进行问题的定位与修改。</a:t>
            </a:r>
          </a:p>
        </p:txBody>
      </p:sp>
      <p:sp>
        <p:nvSpPr>
          <p:cNvPr id="18" name="矩形: 圆角 17">
            <a:extLst>
              <a:ext uri="{FF2B5EF4-FFF2-40B4-BE49-F238E27FC236}">
                <a16:creationId xmlns:a16="http://schemas.microsoft.com/office/drawing/2014/main" id="{FFF52885-456A-027A-C095-22E2F6E9FD94}"/>
              </a:ext>
            </a:extLst>
          </p:cNvPr>
          <p:cNvSpPr/>
          <p:nvPr/>
        </p:nvSpPr>
        <p:spPr>
          <a:xfrm>
            <a:off x="1425004" y="4207131"/>
            <a:ext cx="7528801" cy="2304288"/>
          </a:xfrm>
          <a:prstGeom prst="roundRect">
            <a:avLst/>
          </a:prstGeom>
          <a:scene3d>
            <a:camera prst="obliqueBottomLeft"/>
            <a:lightRig rig="threePt" dir="t"/>
          </a:scene3d>
          <a:sp3d>
            <a:bevelT prst="relaxedIns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algn="just">
              <a:spcBef>
                <a:spcPts val="0"/>
              </a:spcBef>
              <a:spcAft>
                <a:spcPts val="0"/>
              </a:spcAft>
            </a:pP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2.</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 使用原生的代码进行开发会要求具备很强的逻辑思维能力以及基础知    识应用能力，相较于框架，原生代码对于同一个功能的实现步骤可能会繁琐一点，这也一定程度上证明了维护的难度在升级</a:t>
            </a:r>
          </a:p>
        </p:txBody>
      </p:sp>
    </p:spTree>
    <p:extLst>
      <p:ext uri="{BB962C8B-B14F-4D97-AF65-F5344CB8AC3E}">
        <p14:creationId xmlns:p14="http://schemas.microsoft.com/office/powerpoint/2010/main" val="5921193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942285" y="-10191"/>
            <a:ext cx="2249715" cy="6858000"/>
          </a:xfrm>
          <a:prstGeom prst="rect">
            <a:avLst/>
          </a:prstGeom>
          <a:solidFill>
            <a:srgbClr val="3843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3" name="文本框 2"/>
          <p:cNvSpPr txBox="1"/>
          <p:nvPr/>
        </p:nvSpPr>
        <p:spPr>
          <a:xfrm>
            <a:off x="1425004" y="509861"/>
            <a:ext cx="2656459" cy="460375"/>
          </a:xfrm>
          <a:prstGeom prst="rect">
            <a:avLst/>
          </a:prstGeom>
          <a:noFill/>
        </p:spPr>
        <p:txBody>
          <a:bodyPr wrap="square" rtlCol="0">
            <a:spAutoFit/>
          </a:bodyPr>
          <a:lstStyle/>
          <a:p>
            <a:r>
              <a:rPr lang="zh-CN" altLang="en-US" sz="2400" b="1" dirty="0">
                <a:solidFill>
                  <a:schemeClr val="bg2">
                    <a:lumMod val="25000"/>
                  </a:schemeClr>
                </a:solidFill>
                <a:latin typeface="微软雅黑" panose="020B0503020204020204" pitchFamily="34" charset="-122"/>
                <a:ea typeface="微软雅黑" panose="020B0503020204020204" pitchFamily="34" charset="-122"/>
              </a:rPr>
              <a:t>项目难点</a:t>
            </a:r>
          </a:p>
        </p:txBody>
      </p:sp>
      <p:pic>
        <p:nvPicPr>
          <p:cNvPr id="4" name="图形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516998" y="420430"/>
            <a:ext cx="1068278" cy="1102192"/>
          </a:xfrm>
          <a:prstGeom prst="rect">
            <a:avLst/>
          </a:prstGeom>
        </p:spPr>
      </p:pic>
      <p:sp>
        <p:nvSpPr>
          <p:cNvPr id="6" name="椭圆 5"/>
          <p:cNvSpPr/>
          <p:nvPr/>
        </p:nvSpPr>
        <p:spPr>
          <a:xfrm>
            <a:off x="968457" y="577043"/>
            <a:ext cx="327299" cy="327299"/>
          </a:xfrm>
          <a:prstGeom prst="ellipse">
            <a:avLst/>
          </a:prstGeom>
          <a:solidFill>
            <a:srgbClr val="3843B3"/>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dirty="0">
              <a:latin typeface="微软雅黑" panose="020B0503020204020204" pitchFamily="34" charset="-122"/>
              <a:ea typeface="微软雅黑" panose="020B0503020204020204" pitchFamily="34" charset="-122"/>
            </a:endParaRPr>
          </a:p>
        </p:txBody>
      </p:sp>
      <p:sp>
        <p:nvSpPr>
          <p:cNvPr id="8" name="文本框 7"/>
          <p:cNvSpPr txBox="1"/>
          <p:nvPr/>
        </p:nvSpPr>
        <p:spPr>
          <a:xfrm>
            <a:off x="10173628" y="3729900"/>
            <a:ext cx="1787029" cy="460375"/>
          </a:xfrm>
          <a:prstGeom prst="rect">
            <a:avLst/>
          </a:prstGeom>
          <a:noFill/>
        </p:spPr>
        <p:txBody>
          <a:bodyPr wrap="squar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项目难点</a:t>
            </a:r>
          </a:p>
        </p:txBody>
      </p:sp>
      <p:sp>
        <p:nvSpPr>
          <p:cNvPr id="9" name="文本框 8"/>
          <p:cNvSpPr txBox="1"/>
          <p:nvPr/>
        </p:nvSpPr>
        <p:spPr>
          <a:xfrm>
            <a:off x="10152185" y="2582349"/>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功能设计</a:t>
            </a:r>
          </a:p>
        </p:txBody>
      </p:sp>
      <p:sp>
        <p:nvSpPr>
          <p:cNvPr id="10" name="文本框 9"/>
          <p:cNvSpPr txBox="1"/>
          <p:nvPr/>
        </p:nvSpPr>
        <p:spPr>
          <a:xfrm>
            <a:off x="10152673" y="2073555"/>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项目介绍</a:t>
            </a:r>
          </a:p>
        </p:txBody>
      </p:sp>
      <p:sp>
        <p:nvSpPr>
          <p:cNvPr id="11" name="文本框 10"/>
          <p:cNvSpPr txBox="1"/>
          <p:nvPr/>
        </p:nvSpPr>
        <p:spPr>
          <a:xfrm>
            <a:off x="10152185" y="3147332"/>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项目亮点</a:t>
            </a:r>
          </a:p>
        </p:txBody>
      </p:sp>
      <p:sp>
        <p:nvSpPr>
          <p:cNvPr id="12" name="文本框 11"/>
          <p:cNvSpPr txBox="1"/>
          <p:nvPr/>
        </p:nvSpPr>
        <p:spPr>
          <a:xfrm>
            <a:off x="10173628" y="4324947"/>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心得体会</a:t>
            </a:r>
          </a:p>
        </p:txBody>
      </p:sp>
      <p:sp>
        <p:nvSpPr>
          <p:cNvPr id="13" name="矩形: 圆角 12">
            <a:extLst>
              <a:ext uri="{FF2B5EF4-FFF2-40B4-BE49-F238E27FC236}">
                <a16:creationId xmlns:a16="http://schemas.microsoft.com/office/drawing/2014/main" id="{1A00E1B1-2700-8309-72E5-A948382C6F42}"/>
              </a:ext>
            </a:extLst>
          </p:cNvPr>
          <p:cNvSpPr/>
          <p:nvPr/>
        </p:nvSpPr>
        <p:spPr>
          <a:xfrm>
            <a:off x="1425004" y="1238983"/>
            <a:ext cx="7528801" cy="834572"/>
          </a:xfrm>
          <a:prstGeom prst="roundRect">
            <a:avLst/>
          </a:prstGeom>
          <a:scene3d>
            <a:camera prst="obliqueBottomLeft"/>
            <a:lightRig rig="threePt" dir="t"/>
          </a:scene3d>
          <a:sp3d>
            <a:bevelT prst="relaxedIns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algn="just">
              <a:spcBef>
                <a:spcPts val="0"/>
              </a:spcBef>
              <a:spcAft>
                <a:spcPts val="0"/>
              </a:spcAft>
            </a:pP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3.MySQL</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数据库建表要简介并且符合逻辑，适合项目需求。</a:t>
            </a:r>
          </a:p>
        </p:txBody>
      </p:sp>
      <p:sp>
        <p:nvSpPr>
          <p:cNvPr id="14" name="矩形: 圆角 13">
            <a:extLst>
              <a:ext uri="{FF2B5EF4-FFF2-40B4-BE49-F238E27FC236}">
                <a16:creationId xmlns:a16="http://schemas.microsoft.com/office/drawing/2014/main" id="{3AEAE589-1A0C-22ED-A10B-8E2BBCC984DC}"/>
              </a:ext>
            </a:extLst>
          </p:cNvPr>
          <p:cNvSpPr/>
          <p:nvPr/>
        </p:nvSpPr>
        <p:spPr>
          <a:xfrm>
            <a:off x="1425003" y="2225375"/>
            <a:ext cx="7528801" cy="2304288"/>
          </a:xfrm>
          <a:prstGeom prst="roundRect">
            <a:avLst/>
          </a:prstGeom>
          <a:scene3d>
            <a:camera prst="obliqueBottomLeft"/>
            <a:lightRig rig="threePt" dir="t"/>
          </a:scene3d>
          <a:sp3d>
            <a:bevelT prst="relaxedIns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algn="just">
              <a:spcBef>
                <a:spcPts val="0"/>
              </a:spcBef>
              <a:spcAft>
                <a:spcPts val="0"/>
              </a:spcAft>
            </a:pP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4.</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为了有更好的用户体验，响应式设计必不可少，因此在写代码时要注意在不同设备上的元素，样式，字体大小，布局等等的影响，避免屏幕尺寸变化而发生的布局错乱，比例失调等问题。</a:t>
            </a:r>
          </a:p>
        </p:txBody>
      </p:sp>
      <p:sp>
        <p:nvSpPr>
          <p:cNvPr id="15" name="矩形: 圆角 14">
            <a:extLst>
              <a:ext uri="{FF2B5EF4-FFF2-40B4-BE49-F238E27FC236}">
                <a16:creationId xmlns:a16="http://schemas.microsoft.com/office/drawing/2014/main" id="{F8E60A6E-B8D0-0C4F-135C-7757ABC269F2}"/>
              </a:ext>
            </a:extLst>
          </p:cNvPr>
          <p:cNvSpPr/>
          <p:nvPr/>
        </p:nvSpPr>
        <p:spPr>
          <a:xfrm>
            <a:off x="1476209" y="4777436"/>
            <a:ext cx="7528801" cy="1556583"/>
          </a:xfrm>
          <a:prstGeom prst="roundRect">
            <a:avLst/>
          </a:prstGeom>
          <a:scene3d>
            <a:camera prst="obliqueBottomLeft"/>
            <a:lightRig rig="threePt" dir="t"/>
          </a:scene3d>
          <a:sp3d>
            <a:bevelT prst="relaxedIns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algn="just">
              <a:spcBef>
                <a:spcPts val="0"/>
              </a:spcBef>
              <a:spcAft>
                <a:spcPts val="0"/>
              </a:spcAft>
            </a:pP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5.</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需要考虑短时间内多次提交按钮，大量数据同时渲染等问题，要采取图片懒加载，防抖节流等功能来进行避免。</a:t>
            </a:r>
          </a:p>
        </p:txBody>
      </p:sp>
    </p:spTree>
    <p:extLst>
      <p:ext uri="{BB962C8B-B14F-4D97-AF65-F5344CB8AC3E}">
        <p14:creationId xmlns:p14="http://schemas.microsoft.com/office/powerpoint/2010/main" val="29825135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920841" y="72406"/>
            <a:ext cx="2249715" cy="6858000"/>
          </a:xfrm>
          <a:prstGeom prst="rect">
            <a:avLst/>
          </a:prstGeom>
          <a:solidFill>
            <a:srgbClr val="3843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3" name="文本框 2"/>
          <p:cNvSpPr txBox="1"/>
          <p:nvPr/>
        </p:nvSpPr>
        <p:spPr>
          <a:xfrm>
            <a:off x="1425004" y="509861"/>
            <a:ext cx="2656459" cy="460375"/>
          </a:xfrm>
          <a:prstGeom prst="rect">
            <a:avLst/>
          </a:prstGeom>
          <a:noFill/>
        </p:spPr>
        <p:txBody>
          <a:bodyPr wrap="square" rtlCol="0">
            <a:spAutoFit/>
          </a:bodyPr>
          <a:lstStyle/>
          <a:p>
            <a:r>
              <a:rPr lang="zh-CN" altLang="en-US" sz="2400" b="1" dirty="0">
                <a:solidFill>
                  <a:schemeClr val="bg2">
                    <a:lumMod val="25000"/>
                  </a:schemeClr>
                </a:solidFill>
                <a:latin typeface="微软雅黑" panose="020B0503020204020204" pitchFamily="34" charset="-122"/>
                <a:ea typeface="微软雅黑" panose="020B0503020204020204" pitchFamily="34" charset="-122"/>
              </a:rPr>
              <a:t>项目难点</a:t>
            </a:r>
          </a:p>
        </p:txBody>
      </p:sp>
      <p:pic>
        <p:nvPicPr>
          <p:cNvPr id="4" name="图形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516998" y="420430"/>
            <a:ext cx="1068278" cy="1102192"/>
          </a:xfrm>
          <a:prstGeom prst="rect">
            <a:avLst/>
          </a:prstGeom>
        </p:spPr>
      </p:pic>
      <p:sp>
        <p:nvSpPr>
          <p:cNvPr id="6" name="椭圆 5"/>
          <p:cNvSpPr/>
          <p:nvPr/>
        </p:nvSpPr>
        <p:spPr>
          <a:xfrm>
            <a:off x="968457" y="577043"/>
            <a:ext cx="327299" cy="327299"/>
          </a:xfrm>
          <a:prstGeom prst="ellipse">
            <a:avLst/>
          </a:prstGeom>
          <a:solidFill>
            <a:srgbClr val="3843B3"/>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dirty="0">
              <a:latin typeface="微软雅黑" panose="020B0503020204020204" pitchFamily="34" charset="-122"/>
              <a:ea typeface="微软雅黑" panose="020B0503020204020204" pitchFamily="34" charset="-122"/>
            </a:endParaRPr>
          </a:p>
        </p:txBody>
      </p:sp>
      <p:sp>
        <p:nvSpPr>
          <p:cNvPr id="8" name="文本框 7"/>
          <p:cNvSpPr txBox="1"/>
          <p:nvPr/>
        </p:nvSpPr>
        <p:spPr>
          <a:xfrm>
            <a:off x="10173628" y="3729900"/>
            <a:ext cx="1787029" cy="460375"/>
          </a:xfrm>
          <a:prstGeom prst="rect">
            <a:avLst/>
          </a:prstGeom>
          <a:noFill/>
        </p:spPr>
        <p:txBody>
          <a:bodyPr wrap="squar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项目难点</a:t>
            </a:r>
          </a:p>
        </p:txBody>
      </p:sp>
      <p:sp>
        <p:nvSpPr>
          <p:cNvPr id="9" name="文本框 8"/>
          <p:cNvSpPr txBox="1"/>
          <p:nvPr/>
        </p:nvSpPr>
        <p:spPr>
          <a:xfrm>
            <a:off x="10152185" y="2582349"/>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功能设计</a:t>
            </a:r>
          </a:p>
        </p:txBody>
      </p:sp>
      <p:sp>
        <p:nvSpPr>
          <p:cNvPr id="10" name="文本框 9"/>
          <p:cNvSpPr txBox="1"/>
          <p:nvPr/>
        </p:nvSpPr>
        <p:spPr>
          <a:xfrm>
            <a:off x="10152673" y="2073555"/>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项目介绍</a:t>
            </a:r>
          </a:p>
        </p:txBody>
      </p:sp>
      <p:sp>
        <p:nvSpPr>
          <p:cNvPr id="11" name="文本框 10"/>
          <p:cNvSpPr txBox="1"/>
          <p:nvPr/>
        </p:nvSpPr>
        <p:spPr>
          <a:xfrm>
            <a:off x="10173628" y="3128100"/>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项目亮点</a:t>
            </a:r>
          </a:p>
        </p:txBody>
      </p:sp>
      <p:sp>
        <p:nvSpPr>
          <p:cNvPr id="12" name="文本框 11"/>
          <p:cNvSpPr txBox="1"/>
          <p:nvPr/>
        </p:nvSpPr>
        <p:spPr>
          <a:xfrm>
            <a:off x="10173628" y="4324947"/>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心得体会</a:t>
            </a:r>
          </a:p>
        </p:txBody>
      </p:sp>
      <p:sp>
        <p:nvSpPr>
          <p:cNvPr id="14" name="矩形: 圆角 13">
            <a:extLst>
              <a:ext uri="{FF2B5EF4-FFF2-40B4-BE49-F238E27FC236}">
                <a16:creationId xmlns:a16="http://schemas.microsoft.com/office/drawing/2014/main" id="{86C2820B-9F08-A756-1049-27C243BEBF75}"/>
              </a:ext>
            </a:extLst>
          </p:cNvPr>
          <p:cNvSpPr/>
          <p:nvPr/>
        </p:nvSpPr>
        <p:spPr>
          <a:xfrm>
            <a:off x="1498155" y="1295263"/>
            <a:ext cx="7528801" cy="1556583"/>
          </a:xfrm>
          <a:prstGeom prst="roundRect">
            <a:avLst/>
          </a:prstGeom>
          <a:scene3d>
            <a:camera prst="obliqueBottomLeft"/>
            <a:lightRig rig="threePt" dir="t"/>
          </a:scene3d>
          <a:sp3d>
            <a:bevelT prst="relaxedIns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algn="just">
              <a:spcBef>
                <a:spcPts val="0"/>
              </a:spcBef>
              <a:spcAft>
                <a:spcPts val="0"/>
              </a:spcAft>
            </a:pP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6.</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会议纪要需要上传图片和</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txt</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文件并且实现预览功能，需要对这类文件数据进行处理在上传至数据库并且还要准确出现在对应的预览盒子里，并且要保证在查看纪要这一功能中能传回前端，呈现这部分内容。</a:t>
            </a:r>
          </a:p>
        </p:txBody>
      </p:sp>
      <p:sp>
        <p:nvSpPr>
          <p:cNvPr id="15" name="矩形: 圆角 14">
            <a:extLst>
              <a:ext uri="{FF2B5EF4-FFF2-40B4-BE49-F238E27FC236}">
                <a16:creationId xmlns:a16="http://schemas.microsoft.com/office/drawing/2014/main" id="{DDCD93AD-C8B7-C135-A494-FCD1EAF73DDF}"/>
              </a:ext>
            </a:extLst>
          </p:cNvPr>
          <p:cNvSpPr/>
          <p:nvPr/>
        </p:nvSpPr>
        <p:spPr>
          <a:xfrm>
            <a:off x="1498154" y="3176873"/>
            <a:ext cx="7528801" cy="1556583"/>
          </a:xfrm>
          <a:prstGeom prst="roundRect">
            <a:avLst/>
          </a:prstGeom>
          <a:scene3d>
            <a:camera prst="obliqueBottomLeft"/>
            <a:lightRig rig="threePt" dir="t"/>
          </a:scene3d>
          <a:sp3d>
            <a:bevelT prst="relaxedIns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algn="just">
              <a:spcBef>
                <a:spcPts val="0"/>
              </a:spcBef>
              <a:spcAft>
                <a:spcPts val="0"/>
              </a:spcAft>
            </a:pP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7.</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此外，作为一个前端学习者，这次考核项目需要我们自己搭建后台，通过这种全栈开发的方式让我们能够同时处理前端和后端的工作，实现完整的项目开发流程。这也是一个较大的挑战。</a:t>
            </a:r>
          </a:p>
        </p:txBody>
      </p:sp>
    </p:spTree>
    <p:extLst>
      <p:ext uri="{BB962C8B-B14F-4D97-AF65-F5344CB8AC3E}">
        <p14:creationId xmlns:p14="http://schemas.microsoft.com/office/powerpoint/2010/main" val="854773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1189667" y="-1707853"/>
            <a:ext cx="7933859" cy="9628196"/>
            <a:chOff x="-1189667" y="-1707853"/>
            <a:chExt cx="7933859" cy="9628196"/>
          </a:xfrm>
        </p:grpSpPr>
        <p:sp>
          <p:nvSpPr>
            <p:cNvPr id="7" name="椭圆 6"/>
            <p:cNvSpPr/>
            <p:nvPr/>
          </p:nvSpPr>
          <p:spPr>
            <a:xfrm>
              <a:off x="-142000" y="796672"/>
              <a:ext cx="5392402" cy="5392401"/>
            </a:xfrm>
            <a:prstGeom prst="ellipse">
              <a:avLst/>
            </a:prstGeom>
            <a:noFill/>
            <a:ln w="6350">
              <a:solidFill>
                <a:schemeClr val="accent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1189667" y="-250994"/>
              <a:ext cx="7487735" cy="7487734"/>
            </a:xfrm>
            <a:prstGeom prst="ellipse">
              <a:avLst/>
            </a:prstGeom>
            <a:noFill/>
            <a:ln w="6350">
              <a:solidFill>
                <a:schemeClr val="accent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100010" y="1110117"/>
              <a:ext cx="6810228" cy="6810226"/>
            </a:xfrm>
            <a:prstGeom prst="ellipse">
              <a:avLst/>
            </a:prstGeom>
            <a:noFill/>
            <a:ln w="6350">
              <a:solidFill>
                <a:schemeClr val="accent1">
                  <a:alpha val="2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椭圆 10"/>
            <p:cNvSpPr/>
            <p:nvPr/>
          </p:nvSpPr>
          <p:spPr>
            <a:xfrm>
              <a:off x="-743543" y="-1707853"/>
              <a:ext cx="7487735" cy="7487734"/>
            </a:xfrm>
            <a:prstGeom prst="ellipse">
              <a:avLst/>
            </a:prstGeom>
            <a:noFill/>
            <a:ln w="6350">
              <a:solidFill>
                <a:schemeClr val="accent1">
                  <a:alpha val="2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矩形 2"/>
          <p:cNvSpPr/>
          <p:nvPr/>
        </p:nvSpPr>
        <p:spPr>
          <a:xfrm>
            <a:off x="0" y="2011680"/>
            <a:ext cx="12192000" cy="2812868"/>
          </a:xfrm>
          <a:prstGeom prst="rect">
            <a:avLst/>
          </a:prstGeom>
          <a:solidFill>
            <a:srgbClr val="3843B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 name="椭圆 1"/>
          <p:cNvSpPr/>
          <p:nvPr/>
        </p:nvSpPr>
        <p:spPr>
          <a:xfrm>
            <a:off x="2853146" y="2461804"/>
            <a:ext cx="1912620" cy="19126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9600" dirty="0">
              <a:solidFill>
                <a:srgbClr val="3843B3"/>
              </a:solidFill>
              <a:latin typeface="Novecento wide Bold" panose="00000805000000000000" pitchFamily="50" charset="0"/>
              <a:ea typeface="思源黑体 Medium" panose="020B0600000000000000" pitchFamily="34" charset="-122"/>
            </a:endParaRPr>
          </a:p>
        </p:txBody>
      </p:sp>
      <p:sp>
        <p:nvSpPr>
          <p:cNvPr id="10" name="文本框 9"/>
          <p:cNvSpPr txBox="1"/>
          <p:nvPr/>
        </p:nvSpPr>
        <p:spPr>
          <a:xfrm>
            <a:off x="5208513" y="3077373"/>
            <a:ext cx="6454399" cy="829945"/>
          </a:xfrm>
          <a:prstGeom prst="rect">
            <a:avLst/>
          </a:prstGeom>
          <a:noFill/>
        </p:spPr>
        <p:txBody>
          <a:bodyPr wrap="square" rtlCol="0">
            <a:spAutoFit/>
          </a:bodyPr>
          <a:lstStyle/>
          <a:p>
            <a:r>
              <a:rPr lang="zh-CN" altLang="en-US" sz="4800" b="1" dirty="0">
                <a:solidFill>
                  <a:schemeClr val="bg1"/>
                </a:solidFill>
                <a:latin typeface="微软雅黑" panose="020B0503020204020204" pitchFamily="34" charset="-122"/>
                <a:ea typeface="微软雅黑" panose="020B0503020204020204" pitchFamily="34" charset="-122"/>
              </a:rPr>
              <a:t>心得体会</a:t>
            </a:r>
          </a:p>
        </p:txBody>
      </p:sp>
      <p:sp>
        <p:nvSpPr>
          <p:cNvPr id="4" name="文本框 3"/>
          <p:cNvSpPr txBox="1"/>
          <p:nvPr/>
        </p:nvSpPr>
        <p:spPr>
          <a:xfrm>
            <a:off x="3201861" y="2243292"/>
            <a:ext cx="1225759" cy="2062103"/>
          </a:xfrm>
          <a:prstGeom prst="rect">
            <a:avLst/>
          </a:prstGeom>
          <a:noFill/>
        </p:spPr>
        <p:txBody>
          <a:bodyPr wrap="square" rtlCol="0">
            <a:spAutoFit/>
          </a:bodyPr>
          <a:lstStyle/>
          <a:p>
            <a:r>
              <a:rPr lang="en-US" altLang="zh-CN" sz="12800" dirty="0">
                <a:solidFill>
                  <a:srgbClr val="3843B3"/>
                </a:solidFill>
                <a:latin typeface="Novecento wide Bold" panose="00000805000000000000" pitchFamily="50" charset="0"/>
              </a:rPr>
              <a:t>5</a:t>
            </a:r>
            <a:endParaRPr lang="zh-CN" altLang="en-US" sz="12800" dirty="0">
              <a:solidFill>
                <a:srgbClr val="3843B3"/>
              </a:solidFill>
              <a:latin typeface="Novecento wide Bold" panose="00000805000000000000" pitchFamily="50" charset="0"/>
            </a:endParaRPr>
          </a:p>
        </p:txBody>
      </p:sp>
      <p:pic>
        <p:nvPicPr>
          <p:cNvPr id="12" name="图形 11"/>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55507" y="2461803"/>
            <a:ext cx="1912620" cy="1973339"/>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142000" y="796672"/>
            <a:ext cx="5392402" cy="5392401"/>
          </a:xfrm>
          <a:prstGeom prst="ellipse">
            <a:avLst/>
          </a:prstGeom>
          <a:noFill/>
          <a:ln w="6350">
            <a:solidFill>
              <a:schemeClr val="bg1">
                <a:lumMod val="75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1189667" y="-250994"/>
            <a:ext cx="7487735" cy="7487734"/>
          </a:xfrm>
          <a:prstGeom prst="ellipse">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p:cNvSpPr/>
          <p:nvPr/>
        </p:nvSpPr>
        <p:spPr>
          <a:xfrm>
            <a:off x="-100010" y="1110117"/>
            <a:ext cx="6810228" cy="6810226"/>
          </a:xfrm>
          <a:prstGeom prst="ellipse">
            <a:avLst/>
          </a:prstGeom>
          <a:noFill/>
          <a:ln w="6350">
            <a:solidFill>
              <a:schemeClr val="bg1">
                <a:lumMod val="75000"/>
                <a:alpha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椭圆 4"/>
          <p:cNvSpPr/>
          <p:nvPr/>
        </p:nvSpPr>
        <p:spPr>
          <a:xfrm>
            <a:off x="-743543" y="-1707853"/>
            <a:ext cx="7487735" cy="7487734"/>
          </a:xfrm>
          <a:prstGeom prst="ellipse">
            <a:avLst/>
          </a:prstGeom>
          <a:noFill/>
          <a:ln w="6350">
            <a:solidFill>
              <a:schemeClr val="bg1">
                <a:lumMod val="75000"/>
                <a:alpha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785488" y="1791863"/>
            <a:ext cx="3468634" cy="3468634"/>
          </a:xfrm>
          <a:prstGeom prst="ellipse">
            <a:avLst/>
          </a:prstGeom>
          <a:noFill/>
          <a:ln w="44450">
            <a:solidFill>
              <a:srgbClr val="3843B3">
                <a:alpha val="2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椭圆 7"/>
          <p:cNvSpPr/>
          <p:nvPr/>
        </p:nvSpPr>
        <p:spPr>
          <a:xfrm>
            <a:off x="878743" y="1885118"/>
            <a:ext cx="3282124" cy="3282124"/>
          </a:xfrm>
          <a:prstGeom prst="ellipse">
            <a:avLst/>
          </a:prstGeom>
          <a:solidFill>
            <a:srgbClr val="3843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矩形 13"/>
          <p:cNvSpPr/>
          <p:nvPr>
            <p:custDataLst>
              <p:tags r:id="rId1"/>
            </p:custDataLst>
          </p:nvPr>
        </p:nvSpPr>
        <p:spPr>
          <a:xfrm>
            <a:off x="6106582" y="1082192"/>
            <a:ext cx="4226560" cy="410803"/>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custDataLst>
              <p:tags r:id="rId2"/>
            </p:custDataLst>
          </p:nvPr>
        </p:nvSpPr>
        <p:spPr>
          <a:xfrm>
            <a:off x="6621523" y="2096976"/>
            <a:ext cx="4226560" cy="410803"/>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custDataLst>
              <p:tags r:id="rId3"/>
            </p:custDataLst>
          </p:nvPr>
        </p:nvSpPr>
        <p:spPr>
          <a:xfrm>
            <a:off x="6773585" y="3223598"/>
            <a:ext cx="4226560" cy="410803"/>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custDataLst>
              <p:tags r:id="rId4"/>
            </p:custDataLst>
          </p:nvPr>
        </p:nvSpPr>
        <p:spPr>
          <a:xfrm>
            <a:off x="6621523" y="4309828"/>
            <a:ext cx="4226560" cy="410803"/>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p:cNvGrpSpPr/>
          <p:nvPr>
            <p:custDataLst>
              <p:tags r:id="rId5"/>
            </p:custDataLst>
          </p:nvPr>
        </p:nvGrpSpPr>
        <p:grpSpPr>
          <a:xfrm>
            <a:off x="5305305" y="963203"/>
            <a:ext cx="619822" cy="634301"/>
            <a:chOff x="5305305" y="963203"/>
            <a:chExt cx="619822" cy="634301"/>
          </a:xfrm>
        </p:grpSpPr>
        <p:sp>
          <p:nvSpPr>
            <p:cNvPr id="12" name="椭圆 11"/>
            <p:cNvSpPr/>
            <p:nvPr>
              <p:custDataLst>
                <p:tags r:id="rId24"/>
              </p:custDataLst>
            </p:nvPr>
          </p:nvSpPr>
          <p:spPr>
            <a:xfrm>
              <a:off x="5305305" y="977682"/>
              <a:ext cx="619822" cy="619822"/>
            </a:xfrm>
            <a:prstGeom prst="ellipse">
              <a:avLst/>
            </a:prstGeom>
            <a:solidFill>
              <a:srgbClr val="3843B3"/>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dirty="0">
                <a:latin typeface="Montserrat Light" panose="00000400000000000000" pitchFamily="2" charset="0"/>
              </a:endParaRPr>
            </a:p>
          </p:txBody>
        </p:sp>
        <p:sp>
          <p:nvSpPr>
            <p:cNvPr id="23" name="文本框 22"/>
            <p:cNvSpPr txBox="1"/>
            <p:nvPr>
              <p:custDataLst>
                <p:tags r:id="rId25"/>
              </p:custDataLst>
            </p:nvPr>
          </p:nvSpPr>
          <p:spPr>
            <a:xfrm>
              <a:off x="5398921" y="963203"/>
              <a:ext cx="453024" cy="584775"/>
            </a:xfrm>
            <a:prstGeom prst="rect">
              <a:avLst/>
            </a:prstGeom>
            <a:noFill/>
          </p:spPr>
          <p:txBody>
            <a:bodyPr wrap="square" rtlCol="0">
              <a:spAutoFit/>
            </a:bodyPr>
            <a:lstStyle/>
            <a:p>
              <a:r>
                <a:rPr lang="en-US" altLang="zh-CN" sz="3200" dirty="0">
                  <a:solidFill>
                    <a:schemeClr val="bg1"/>
                  </a:solidFill>
                  <a:latin typeface="Novecento wide Bold" panose="00000805000000000000" pitchFamily="50" charset="0"/>
                </a:rPr>
                <a:t>1</a:t>
              </a:r>
              <a:endParaRPr lang="zh-CN" altLang="en-US" sz="3200" dirty="0">
                <a:solidFill>
                  <a:schemeClr val="bg1"/>
                </a:solidFill>
                <a:latin typeface="Novecento wide Bold" panose="00000805000000000000" pitchFamily="50" charset="0"/>
              </a:endParaRPr>
            </a:p>
          </p:txBody>
        </p:sp>
      </p:grpSp>
      <p:grpSp>
        <p:nvGrpSpPr>
          <p:cNvPr id="24" name="组合 23"/>
          <p:cNvGrpSpPr/>
          <p:nvPr>
            <p:custDataLst>
              <p:tags r:id="rId6"/>
            </p:custDataLst>
          </p:nvPr>
        </p:nvGrpSpPr>
        <p:grpSpPr>
          <a:xfrm>
            <a:off x="5796671" y="1977986"/>
            <a:ext cx="619822" cy="634301"/>
            <a:chOff x="5305305" y="963203"/>
            <a:chExt cx="619822" cy="634301"/>
          </a:xfrm>
        </p:grpSpPr>
        <p:sp>
          <p:nvSpPr>
            <p:cNvPr id="25" name="椭圆 24"/>
            <p:cNvSpPr/>
            <p:nvPr>
              <p:custDataLst>
                <p:tags r:id="rId22"/>
              </p:custDataLst>
            </p:nvPr>
          </p:nvSpPr>
          <p:spPr>
            <a:xfrm>
              <a:off x="5305305" y="977682"/>
              <a:ext cx="619822" cy="619822"/>
            </a:xfrm>
            <a:prstGeom prst="ellipse">
              <a:avLst/>
            </a:prstGeom>
            <a:solidFill>
              <a:srgbClr val="3843B3"/>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dirty="0">
                <a:latin typeface="Montserrat Light" panose="00000400000000000000" pitchFamily="2" charset="0"/>
              </a:endParaRPr>
            </a:p>
          </p:txBody>
        </p:sp>
        <p:sp>
          <p:nvSpPr>
            <p:cNvPr id="26" name="文本框 25"/>
            <p:cNvSpPr txBox="1"/>
            <p:nvPr>
              <p:custDataLst>
                <p:tags r:id="rId23"/>
              </p:custDataLst>
            </p:nvPr>
          </p:nvSpPr>
          <p:spPr>
            <a:xfrm>
              <a:off x="5398921" y="963203"/>
              <a:ext cx="453024" cy="584775"/>
            </a:xfrm>
            <a:prstGeom prst="rect">
              <a:avLst/>
            </a:prstGeom>
            <a:noFill/>
          </p:spPr>
          <p:txBody>
            <a:bodyPr wrap="square" rtlCol="0">
              <a:spAutoFit/>
            </a:bodyPr>
            <a:lstStyle/>
            <a:p>
              <a:r>
                <a:rPr lang="en-US" altLang="zh-CN" sz="3200" dirty="0">
                  <a:solidFill>
                    <a:schemeClr val="bg1"/>
                  </a:solidFill>
                  <a:latin typeface="Novecento wide Bold" panose="00000805000000000000" pitchFamily="50" charset="0"/>
                </a:rPr>
                <a:t>2</a:t>
              </a:r>
              <a:endParaRPr lang="zh-CN" altLang="en-US" sz="3200" dirty="0">
                <a:solidFill>
                  <a:schemeClr val="bg1"/>
                </a:solidFill>
                <a:latin typeface="Novecento wide Bold" panose="00000805000000000000" pitchFamily="50" charset="0"/>
              </a:endParaRPr>
            </a:p>
          </p:txBody>
        </p:sp>
      </p:grpSp>
      <p:grpSp>
        <p:nvGrpSpPr>
          <p:cNvPr id="27" name="组合 26"/>
          <p:cNvGrpSpPr/>
          <p:nvPr>
            <p:custDataLst>
              <p:tags r:id="rId7"/>
            </p:custDataLst>
          </p:nvPr>
        </p:nvGrpSpPr>
        <p:grpSpPr>
          <a:xfrm>
            <a:off x="5989199" y="3126456"/>
            <a:ext cx="619822" cy="634301"/>
            <a:chOff x="5305305" y="963203"/>
            <a:chExt cx="619822" cy="634301"/>
          </a:xfrm>
        </p:grpSpPr>
        <p:sp>
          <p:nvSpPr>
            <p:cNvPr id="28" name="椭圆 27"/>
            <p:cNvSpPr/>
            <p:nvPr>
              <p:custDataLst>
                <p:tags r:id="rId20"/>
              </p:custDataLst>
            </p:nvPr>
          </p:nvSpPr>
          <p:spPr>
            <a:xfrm>
              <a:off x="5305305" y="977682"/>
              <a:ext cx="619822" cy="619822"/>
            </a:xfrm>
            <a:prstGeom prst="ellipse">
              <a:avLst/>
            </a:prstGeom>
            <a:solidFill>
              <a:srgbClr val="3843B3"/>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dirty="0">
                <a:latin typeface="Montserrat Light" panose="00000400000000000000" pitchFamily="2" charset="0"/>
              </a:endParaRPr>
            </a:p>
          </p:txBody>
        </p:sp>
        <p:sp>
          <p:nvSpPr>
            <p:cNvPr id="29" name="文本框 28"/>
            <p:cNvSpPr txBox="1"/>
            <p:nvPr>
              <p:custDataLst>
                <p:tags r:id="rId21"/>
              </p:custDataLst>
            </p:nvPr>
          </p:nvSpPr>
          <p:spPr>
            <a:xfrm>
              <a:off x="5398921" y="963203"/>
              <a:ext cx="453024" cy="584775"/>
            </a:xfrm>
            <a:prstGeom prst="rect">
              <a:avLst/>
            </a:prstGeom>
            <a:noFill/>
          </p:spPr>
          <p:txBody>
            <a:bodyPr wrap="square" rtlCol="0">
              <a:spAutoFit/>
            </a:bodyPr>
            <a:lstStyle/>
            <a:p>
              <a:r>
                <a:rPr lang="en-US" altLang="zh-CN" sz="3200" dirty="0">
                  <a:solidFill>
                    <a:schemeClr val="bg1"/>
                  </a:solidFill>
                  <a:latin typeface="Novecento wide Bold" panose="00000805000000000000" pitchFamily="50" charset="0"/>
                </a:rPr>
                <a:t>3</a:t>
              </a:r>
              <a:endParaRPr lang="zh-CN" altLang="en-US" sz="3200" dirty="0">
                <a:solidFill>
                  <a:schemeClr val="bg1"/>
                </a:solidFill>
                <a:latin typeface="Novecento wide Bold" panose="00000805000000000000" pitchFamily="50" charset="0"/>
              </a:endParaRPr>
            </a:p>
          </p:txBody>
        </p:sp>
      </p:grpSp>
      <p:grpSp>
        <p:nvGrpSpPr>
          <p:cNvPr id="30" name="组合 29"/>
          <p:cNvGrpSpPr/>
          <p:nvPr>
            <p:custDataLst>
              <p:tags r:id="rId8"/>
            </p:custDataLst>
          </p:nvPr>
        </p:nvGrpSpPr>
        <p:grpSpPr>
          <a:xfrm>
            <a:off x="5786089" y="4239680"/>
            <a:ext cx="619822" cy="633542"/>
            <a:chOff x="5305305" y="963962"/>
            <a:chExt cx="619822" cy="633542"/>
          </a:xfrm>
        </p:grpSpPr>
        <p:sp>
          <p:nvSpPr>
            <p:cNvPr id="31" name="椭圆 30"/>
            <p:cNvSpPr/>
            <p:nvPr>
              <p:custDataLst>
                <p:tags r:id="rId18"/>
              </p:custDataLst>
            </p:nvPr>
          </p:nvSpPr>
          <p:spPr>
            <a:xfrm>
              <a:off x="5305305" y="977682"/>
              <a:ext cx="619822" cy="619822"/>
            </a:xfrm>
            <a:prstGeom prst="ellipse">
              <a:avLst/>
            </a:prstGeom>
            <a:solidFill>
              <a:srgbClr val="3843B3"/>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dirty="0">
                <a:latin typeface="Montserrat Light" panose="00000400000000000000" pitchFamily="2" charset="0"/>
              </a:endParaRPr>
            </a:p>
          </p:txBody>
        </p:sp>
        <p:sp>
          <p:nvSpPr>
            <p:cNvPr id="32" name="文本框 31"/>
            <p:cNvSpPr txBox="1"/>
            <p:nvPr>
              <p:custDataLst>
                <p:tags r:id="rId19"/>
              </p:custDataLst>
            </p:nvPr>
          </p:nvSpPr>
          <p:spPr>
            <a:xfrm>
              <a:off x="5360810" y="963962"/>
              <a:ext cx="453024" cy="584775"/>
            </a:xfrm>
            <a:prstGeom prst="rect">
              <a:avLst/>
            </a:prstGeom>
            <a:noFill/>
          </p:spPr>
          <p:txBody>
            <a:bodyPr wrap="square" rtlCol="0">
              <a:spAutoFit/>
            </a:bodyPr>
            <a:lstStyle/>
            <a:p>
              <a:r>
                <a:rPr lang="en-US" altLang="zh-CN" sz="3200" dirty="0">
                  <a:solidFill>
                    <a:schemeClr val="bg1"/>
                  </a:solidFill>
                  <a:latin typeface="Novecento wide Bold" panose="00000805000000000000" pitchFamily="50" charset="0"/>
                </a:rPr>
                <a:t>4</a:t>
              </a:r>
              <a:endParaRPr lang="zh-CN" altLang="en-US" sz="3200" dirty="0">
                <a:solidFill>
                  <a:schemeClr val="bg1"/>
                </a:solidFill>
                <a:latin typeface="Novecento wide Bold" panose="00000805000000000000" pitchFamily="50" charset="0"/>
              </a:endParaRPr>
            </a:p>
          </p:txBody>
        </p:sp>
      </p:grpSp>
      <p:sp>
        <p:nvSpPr>
          <p:cNvPr id="36" name="文本框 35"/>
          <p:cNvSpPr txBox="1"/>
          <p:nvPr/>
        </p:nvSpPr>
        <p:spPr>
          <a:xfrm>
            <a:off x="1029825" y="3013500"/>
            <a:ext cx="2979960" cy="830997"/>
          </a:xfrm>
          <a:prstGeom prst="rect">
            <a:avLst/>
          </a:prstGeom>
          <a:noFill/>
        </p:spPr>
        <p:txBody>
          <a:bodyPr wrap="square" rtlCol="0">
            <a:spAutoFit/>
          </a:bodyPr>
          <a:lstStyle/>
          <a:p>
            <a:pPr algn="ctr"/>
            <a:r>
              <a:rPr lang="zh-CN" altLang="en-US" sz="4800" b="1" dirty="0">
                <a:solidFill>
                  <a:schemeClr val="bg1"/>
                </a:solidFill>
                <a:latin typeface="微软雅黑" panose="020B0503020204020204" pitchFamily="34" charset="-122"/>
                <a:ea typeface="微软雅黑" panose="020B0503020204020204" pitchFamily="34" charset="-122"/>
              </a:rPr>
              <a:t>答辩目录</a:t>
            </a:r>
          </a:p>
        </p:txBody>
      </p:sp>
      <p:sp>
        <p:nvSpPr>
          <p:cNvPr id="41" name="文本框 40"/>
          <p:cNvSpPr txBox="1"/>
          <p:nvPr>
            <p:custDataLst>
              <p:tags r:id="rId9"/>
            </p:custDataLst>
          </p:nvPr>
        </p:nvSpPr>
        <p:spPr>
          <a:xfrm>
            <a:off x="6021982" y="1057196"/>
            <a:ext cx="2126067" cy="460375"/>
          </a:xfrm>
          <a:prstGeom prst="rect">
            <a:avLst/>
          </a:prstGeom>
          <a:noFill/>
        </p:spPr>
        <p:txBody>
          <a:bodyPr wrap="square" rtlCol="0">
            <a:spAutoFit/>
          </a:bodyPr>
          <a:lstStyle/>
          <a:p>
            <a:r>
              <a:rPr lang="zh-CN" altLang="en-US" sz="2400" dirty="0">
                <a:solidFill>
                  <a:schemeClr val="bg2">
                    <a:lumMod val="25000"/>
                  </a:schemeClr>
                </a:solidFill>
                <a:latin typeface="微软雅黑" panose="020B0503020204020204" pitchFamily="34" charset="-122"/>
                <a:ea typeface="微软雅黑" panose="020B0503020204020204" pitchFamily="34" charset="-122"/>
              </a:rPr>
              <a:t>项目介绍</a:t>
            </a:r>
          </a:p>
        </p:txBody>
      </p:sp>
      <p:sp>
        <p:nvSpPr>
          <p:cNvPr id="42" name="文本框 41"/>
          <p:cNvSpPr txBox="1"/>
          <p:nvPr>
            <p:custDataLst>
              <p:tags r:id="rId10"/>
            </p:custDataLst>
          </p:nvPr>
        </p:nvSpPr>
        <p:spPr>
          <a:xfrm>
            <a:off x="6608735" y="2071543"/>
            <a:ext cx="2126067" cy="460375"/>
          </a:xfrm>
          <a:prstGeom prst="rect">
            <a:avLst/>
          </a:prstGeom>
          <a:noFill/>
        </p:spPr>
        <p:txBody>
          <a:bodyPr wrap="square" rtlCol="0">
            <a:spAutoFit/>
          </a:bodyPr>
          <a:lstStyle/>
          <a:p>
            <a:r>
              <a:rPr lang="zh-CN" altLang="en-US" sz="2400" dirty="0">
                <a:solidFill>
                  <a:schemeClr val="bg2">
                    <a:lumMod val="25000"/>
                  </a:schemeClr>
                </a:solidFill>
                <a:latin typeface="微软雅黑" panose="020B0503020204020204" pitchFamily="34" charset="-122"/>
                <a:ea typeface="微软雅黑" panose="020B0503020204020204" pitchFamily="34" charset="-122"/>
              </a:rPr>
              <a:t>功能设计</a:t>
            </a:r>
          </a:p>
        </p:txBody>
      </p:sp>
      <p:sp>
        <p:nvSpPr>
          <p:cNvPr id="43" name="文本框 42"/>
          <p:cNvSpPr txBox="1"/>
          <p:nvPr>
            <p:custDataLst>
              <p:tags r:id="rId11"/>
            </p:custDataLst>
          </p:nvPr>
        </p:nvSpPr>
        <p:spPr>
          <a:xfrm>
            <a:off x="6710218" y="3188010"/>
            <a:ext cx="2126067" cy="460375"/>
          </a:xfrm>
          <a:prstGeom prst="rect">
            <a:avLst/>
          </a:prstGeom>
          <a:noFill/>
        </p:spPr>
        <p:txBody>
          <a:bodyPr wrap="square" rtlCol="0">
            <a:spAutoFit/>
          </a:bodyPr>
          <a:lstStyle/>
          <a:p>
            <a:r>
              <a:rPr lang="zh-CN" altLang="en-US" sz="2400" dirty="0">
                <a:solidFill>
                  <a:schemeClr val="bg2">
                    <a:lumMod val="25000"/>
                  </a:schemeClr>
                </a:solidFill>
                <a:latin typeface="微软雅黑" panose="020B0503020204020204" pitchFamily="34" charset="-122"/>
                <a:ea typeface="微软雅黑" panose="020B0503020204020204" pitchFamily="34" charset="-122"/>
              </a:rPr>
              <a:t>项目亮点</a:t>
            </a:r>
          </a:p>
        </p:txBody>
      </p:sp>
      <p:sp>
        <p:nvSpPr>
          <p:cNvPr id="44" name="文本框 43"/>
          <p:cNvSpPr txBox="1"/>
          <p:nvPr>
            <p:custDataLst>
              <p:tags r:id="rId12"/>
            </p:custDataLst>
          </p:nvPr>
        </p:nvSpPr>
        <p:spPr>
          <a:xfrm>
            <a:off x="6608736" y="4295944"/>
            <a:ext cx="2126067" cy="460375"/>
          </a:xfrm>
          <a:prstGeom prst="rect">
            <a:avLst/>
          </a:prstGeom>
          <a:noFill/>
        </p:spPr>
        <p:txBody>
          <a:bodyPr wrap="square" rtlCol="0">
            <a:spAutoFit/>
          </a:bodyPr>
          <a:lstStyle/>
          <a:p>
            <a:r>
              <a:rPr lang="zh-CN" altLang="en-US" sz="2400" dirty="0">
                <a:solidFill>
                  <a:schemeClr val="bg2">
                    <a:lumMod val="25000"/>
                  </a:schemeClr>
                </a:solidFill>
                <a:latin typeface="微软雅黑" panose="020B0503020204020204" pitchFamily="34" charset="-122"/>
                <a:ea typeface="微软雅黑" panose="020B0503020204020204" pitchFamily="34" charset="-122"/>
              </a:rPr>
              <a:t>项目难点</a:t>
            </a:r>
          </a:p>
        </p:txBody>
      </p:sp>
      <p:pic>
        <p:nvPicPr>
          <p:cNvPr id="47" name="图形 46"/>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1395832" y="2323777"/>
            <a:ext cx="2197822" cy="2267595"/>
          </a:xfrm>
          <a:prstGeom prst="rect">
            <a:avLst/>
          </a:prstGeom>
        </p:spPr>
      </p:pic>
      <p:sp>
        <p:nvSpPr>
          <p:cNvPr id="39" name="文本框 38"/>
          <p:cNvSpPr txBox="1"/>
          <p:nvPr/>
        </p:nvSpPr>
        <p:spPr>
          <a:xfrm>
            <a:off x="1079850" y="3707176"/>
            <a:ext cx="2944632" cy="400110"/>
          </a:xfrm>
          <a:prstGeom prst="rect">
            <a:avLst/>
          </a:prstGeom>
          <a:noFill/>
        </p:spPr>
        <p:txBody>
          <a:bodyPr wrap="square" rtlCol="0">
            <a:spAutoFit/>
          </a:bodyPr>
          <a:lstStyle/>
          <a:p>
            <a:pPr algn="ctr"/>
            <a:r>
              <a:rPr lang="en-US" altLang="zh-CN" sz="2000" dirty="0">
                <a:ln>
                  <a:solidFill>
                    <a:schemeClr val="bg1"/>
                  </a:solidFill>
                </a:ln>
                <a:noFill/>
                <a:latin typeface="Novecento wide Bold" panose="00000805000000000000" pitchFamily="50" charset="0"/>
                <a:ea typeface="思源黑体 Medium" panose="020B0600000000000000" pitchFamily="34" charset="-122"/>
              </a:rPr>
              <a:t>Directory</a:t>
            </a:r>
            <a:endParaRPr lang="zh-CN" altLang="en-US" sz="2000" dirty="0">
              <a:ln>
                <a:solidFill>
                  <a:schemeClr val="bg1"/>
                </a:solidFill>
              </a:ln>
              <a:noFill/>
              <a:latin typeface="Novecento wide Bold" panose="00000805000000000000" pitchFamily="50" charset="0"/>
              <a:ea typeface="思源黑体 Medium" panose="020B0600000000000000" pitchFamily="34" charset="-122"/>
            </a:endParaRPr>
          </a:p>
        </p:txBody>
      </p:sp>
      <p:sp>
        <p:nvSpPr>
          <p:cNvPr id="33" name="矩形 32"/>
          <p:cNvSpPr/>
          <p:nvPr>
            <p:custDataLst>
              <p:tags r:id="rId13"/>
            </p:custDataLst>
          </p:nvPr>
        </p:nvSpPr>
        <p:spPr>
          <a:xfrm>
            <a:off x="6127826" y="5487271"/>
            <a:ext cx="4226560" cy="410803"/>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4" name="组合 33"/>
          <p:cNvGrpSpPr/>
          <p:nvPr>
            <p:custDataLst>
              <p:tags r:id="rId14"/>
            </p:custDataLst>
          </p:nvPr>
        </p:nvGrpSpPr>
        <p:grpSpPr>
          <a:xfrm>
            <a:off x="5292392" y="5417123"/>
            <a:ext cx="619822" cy="633542"/>
            <a:chOff x="5305305" y="963962"/>
            <a:chExt cx="619822" cy="633542"/>
          </a:xfrm>
        </p:grpSpPr>
        <p:sp>
          <p:nvSpPr>
            <p:cNvPr id="35" name="椭圆 34"/>
            <p:cNvSpPr/>
            <p:nvPr>
              <p:custDataLst>
                <p:tags r:id="rId16"/>
              </p:custDataLst>
            </p:nvPr>
          </p:nvSpPr>
          <p:spPr>
            <a:xfrm>
              <a:off x="5305305" y="977682"/>
              <a:ext cx="619822" cy="619822"/>
            </a:xfrm>
            <a:prstGeom prst="ellipse">
              <a:avLst/>
            </a:prstGeom>
            <a:solidFill>
              <a:srgbClr val="3843B3"/>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dirty="0">
                <a:latin typeface="Montserrat Light" panose="00000400000000000000" pitchFamily="2" charset="0"/>
              </a:endParaRPr>
            </a:p>
          </p:txBody>
        </p:sp>
        <p:sp>
          <p:nvSpPr>
            <p:cNvPr id="37" name="文本框 36"/>
            <p:cNvSpPr txBox="1"/>
            <p:nvPr>
              <p:custDataLst>
                <p:tags r:id="rId17"/>
              </p:custDataLst>
            </p:nvPr>
          </p:nvSpPr>
          <p:spPr>
            <a:xfrm>
              <a:off x="5360810" y="963962"/>
              <a:ext cx="453024" cy="584775"/>
            </a:xfrm>
            <a:prstGeom prst="rect">
              <a:avLst/>
            </a:prstGeom>
            <a:noFill/>
          </p:spPr>
          <p:txBody>
            <a:bodyPr wrap="square" rtlCol="0">
              <a:spAutoFit/>
            </a:bodyPr>
            <a:lstStyle/>
            <a:p>
              <a:r>
                <a:rPr lang="en-US" altLang="zh-CN" sz="3200" dirty="0">
                  <a:solidFill>
                    <a:schemeClr val="bg1"/>
                  </a:solidFill>
                  <a:latin typeface="Novecento wide Bold" panose="00000805000000000000" pitchFamily="50" charset="0"/>
                </a:rPr>
                <a:t>5</a:t>
              </a:r>
              <a:endParaRPr lang="zh-CN" altLang="en-US" sz="3200" dirty="0">
                <a:solidFill>
                  <a:schemeClr val="bg1"/>
                </a:solidFill>
                <a:latin typeface="Novecento wide Bold" panose="00000805000000000000" pitchFamily="50" charset="0"/>
              </a:endParaRPr>
            </a:p>
          </p:txBody>
        </p:sp>
      </p:grpSp>
      <p:sp>
        <p:nvSpPr>
          <p:cNvPr id="38" name="文本框 37"/>
          <p:cNvSpPr txBox="1"/>
          <p:nvPr>
            <p:custDataLst>
              <p:tags r:id="rId15"/>
            </p:custDataLst>
          </p:nvPr>
        </p:nvSpPr>
        <p:spPr>
          <a:xfrm>
            <a:off x="6115039" y="5473387"/>
            <a:ext cx="2126067" cy="460375"/>
          </a:xfrm>
          <a:prstGeom prst="rect">
            <a:avLst/>
          </a:prstGeom>
          <a:noFill/>
        </p:spPr>
        <p:txBody>
          <a:bodyPr wrap="square" rtlCol="0">
            <a:spAutoFit/>
          </a:bodyPr>
          <a:lstStyle/>
          <a:p>
            <a:r>
              <a:rPr lang="zh-CN" altLang="en-US" sz="2400" dirty="0">
                <a:solidFill>
                  <a:schemeClr val="bg2">
                    <a:lumMod val="25000"/>
                  </a:schemeClr>
                </a:solidFill>
                <a:latin typeface="微软雅黑" panose="020B0503020204020204" pitchFamily="34" charset="-122"/>
                <a:ea typeface="微软雅黑" panose="020B0503020204020204" pitchFamily="34" charset="-122"/>
              </a:rPr>
              <a:t>心得体会</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942285" y="-10191"/>
            <a:ext cx="2249715" cy="6858000"/>
          </a:xfrm>
          <a:prstGeom prst="rect">
            <a:avLst/>
          </a:prstGeom>
          <a:solidFill>
            <a:srgbClr val="3843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3" name="文本框 2"/>
          <p:cNvSpPr txBox="1"/>
          <p:nvPr/>
        </p:nvSpPr>
        <p:spPr>
          <a:xfrm>
            <a:off x="1425004" y="509861"/>
            <a:ext cx="2656459" cy="460375"/>
          </a:xfrm>
          <a:prstGeom prst="rect">
            <a:avLst/>
          </a:prstGeom>
          <a:noFill/>
        </p:spPr>
        <p:txBody>
          <a:bodyPr wrap="square" rtlCol="0">
            <a:spAutoFit/>
          </a:bodyPr>
          <a:lstStyle/>
          <a:p>
            <a:r>
              <a:rPr lang="zh-CN" altLang="en-US" sz="2400" b="1" dirty="0">
                <a:solidFill>
                  <a:schemeClr val="bg2">
                    <a:lumMod val="25000"/>
                  </a:schemeClr>
                </a:solidFill>
                <a:latin typeface="微软雅黑" panose="020B0503020204020204" pitchFamily="34" charset="-122"/>
                <a:ea typeface="微软雅黑" panose="020B0503020204020204" pitchFamily="34" charset="-122"/>
              </a:rPr>
              <a:t>心得体会</a:t>
            </a:r>
          </a:p>
        </p:txBody>
      </p:sp>
      <p:pic>
        <p:nvPicPr>
          <p:cNvPr id="4" name="图形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516998" y="420430"/>
            <a:ext cx="1068278" cy="1102192"/>
          </a:xfrm>
          <a:prstGeom prst="rect">
            <a:avLst/>
          </a:prstGeom>
        </p:spPr>
      </p:pic>
      <p:sp>
        <p:nvSpPr>
          <p:cNvPr id="6" name="椭圆 5"/>
          <p:cNvSpPr/>
          <p:nvPr/>
        </p:nvSpPr>
        <p:spPr>
          <a:xfrm>
            <a:off x="968457" y="577043"/>
            <a:ext cx="327299" cy="327299"/>
          </a:xfrm>
          <a:prstGeom prst="ellipse">
            <a:avLst/>
          </a:prstGeom>
          <a:solidFill>
            <a:srgbClr val="3843B3"/>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dirty="0">
              <a:latin typeface="微软雅黑" panose="020B0503020204020204" pitchFamily="34" charset="-122"/>
              <a:ea typeface="微软雅黑" panose="020B0503020204020204" pitchFamily="34" charset="-122"/>
            </a:endParaRPr>
          </a:p>
        </p:txBody>
      </p:sp>
      <p:sp>
        <p:nvSpPr>
          <p:cNvPr id="8" name="文本框 7"/>
          <p:cNvSpPr txBox="1"/>
          <p:nvPr/>
        </p:nvSpPr>
        <p:spPr>
          <a:xfrm>
            <a:off x="10152183" y="4172670"/>
            <a:ext cx="1787029" cy="460375"/>
          </a:xfrm>
          <a:prstGeom prst="rect">
            <a:avLst/>
          </a:prstGeom>
          <a:noFill/>
        </p:spPr>
        <p:txBody>
          <a:bodyPr wrap="squar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心得体会</a:t>
            </a:r>
          </a:p>
        </p:txBody>
      </p:sp>
      <p:sp>
        <p:nvSpPr>
          <p:cNvPr id="9" name="文本框 8"/>
          <p:cNvSpPr txBox="1"/>
          <p:nvPr/>
        </p:nvSpPr>
        <p:spPr>
          <a:xfrm>
            <a:off x="10152185" y="2582349"/>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功能设计</a:t>
            </a:r>
          </a:p>
        </p:txBody>
      </p:sp>
      <p:sp>
        <p:nvSpPr>
          <p:cNvPr id="10" name="文本框 9"/>
          <p:cNvSpPr txBox="1"/>
          <p:nvPr/>
        </p:nvSpPr>
        <p:spPr>
          <a:xfrm>
            <a:off x="10152673" y="2073555"/>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项目介绍</a:t>
            </a:r>
          </a:p>
        </p:txBody>
      </p:sp>
      <p:sp>
        <p:nvSpPr>
          <p:cNvPr id="11" name="文本框 10"/>
          <p:cNvSpPr txBox="1"/>
          <p:nvPr/>
        </p:nvSpPr>
        <p:spPr>
          <a:xfrm>
            <a:off x="10152184" y="3123723"/>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项目亮点</a:t>
            </a:r>
          </a:p>
        </p:txBody>
      </p:sp>
      <p:sp>
        <p:nvSpPr>
          <p:cNvPr id="12" name="文本框 11"/>
          <p:cNvSpPr txBox="1"/>
          <p:nvPr/>
        </p:nvSpPr>
        <p:spPr>
          <a:xfrm>
            <a:off x="10152183" y="3663876"/>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项目难点</a:t>
            </a:r>
          </a:p>
        </p:txBody>
      </p:sp>
      <p:sp>
        <p:nvSpPr>
          <p:cNvPr id="7" name="文本框 6">
            <a:extLst>
              <a:ext uri="{FF2B5EF4-FFF2-40B4-BE49-F238E27FC236}">
                <a16:creationId xmlns:a16="http://schemas.microsoft.com/office/drawing/2014/main" id="{1C5DDA25-827D-73F8-DB1F-294C6E31AD3F}"/>
              </a:ext>
            </a:extLst>
          </p:cNvPr>
          <p:cNvSpPr txBox="1"/>
          <p:nvPr/>
        </p:nvSpPr>
        <p:spPr>
          <a:xfrm>
            <a:off x="1572768" y="1169596"/>
            <a:ext cx="7212787" cy="4555093"/>
          </a:xfrm>
          <a:prstGeom prst="rect">
            <a:avLst/>
          </a:prstGeom>
          <a:noFill/>
        </p:spPr>
        <p:txBody>
          <a:bodyPr wrap="square" rtlCol="0">
            <a:spAutoFit/>
          </a:bodyPr>
          <a:lstStyle/>
          <a:p>
            <a:pPr marR="0" lvl="0" algn="just">
              <a:spcBef>
                <a:spcPts val="0"/>
              </a:spcBef>
              <a:spcAft>
                <a:spcPts val="0"/>
              </a:spcAft>
            </a:pPr>
            <a:r>
              <a:rPr lang="zh-CN" altLang="en-US" sz="1600" kern="100" dirty="0">
                <a:effectLst/>
                <a:latin typeface="等线" panose="02010600030101010101" pitchFamily="2" charset="-122"/>
                <a:ea typeface="等线" panose="02010600030101010101" pitchFamily="2" charset="-122"/>
                <a:cs typeface="微软雅黑" panose="020B0503020204020204" pitchFamily="34" charset="-122"/>
              </a:rPr>
              <a:t>对于项目的制作：</a:t>
            </a:r>
            <a:endParaRPr lang="zh-CN" altLang="en-US" sz="1600" kern="100" dirty="0">
              <a:effectLst/>
              <a:latin typeface="等线" panose="02010600030101010101" pitchFamily="2" charset="-122"/>
              <a:ea typeface="等线" panose="02010600030101010101" pitchFamily="2" charset="-122"/>
              <a:cs typeface="Times New Roman" panose="02020603050405020304" pitchFamily="18" charset="0"/>
            </a:endParaRPr>
          </a:p>
          <a:p>
            <a:pPr marL="0" marR="0" indent="127000" algn="just">
              <a:spcBef>
                <a:spcPts val="0"/>
              </a:spcBef>
              <a:spcAft>
                <a:spcPts val="0"/>
              </a:spcAft>
            </a:pPr>
            <a:r>
              <a:rPr lang="zh-CN" altLang="en-US" sz="1600" kern="100" dirty="0">
                <a:effectLst/>
                <a:latin typeface="等线" panose="02010600030101010101" pitchFamily="2" charset="-122"/>
                <a:ea typeface="等线" panose="02010600030101010101" pitchFamily="2" charset="-122"/>
                <a:cs typeface="微软雅黑" panose="020B0503020204020204" pitchFamily="34" charset="-122"/>
              </a:rPr>
              <a:t>（</a:t>
            </a:r>
            <a:r>
              <a:rPr lang="en-US" altLang="zh-CN" sz="1600" kern="100" dirty="0">
                <a:effectLst/>
                <a:latin typeface="等线" panose="02010600030101010101" pitchFamily="2" charset="-122"/>
                <a:ea typeface="等线" panose="02010600030101010101" pitchFamily="2" charset="-122"/>
                <a:cs typeface="微软雅黑" panose="020B0503020204020204" pitchFamily="34" charset="-122"/>
              </a:rPr>
              <a:t>1</a:t>
            </a:r>
            <a:r>
              <a:rPr lang="zh-CN" altLang="en-US" sz="1600" kern="100" dirty="0">
                <a:effectLst/>
                <a:latin typeface="等线" panose="02010600030101010101" pitchFamily="2" charset="-122"/>
                <a:ea typeface="等线" panose="02010600030101010101" pitchFamily="2" charset="-122"/>
                <a:cs typeface="微软雅黑" panose="020B0503020204020204" pitchFamily="34" charset="-122"/>
              </a:rPr>
              <a:t>）确定项目需求和目标：在开始一个前端项目之前，首先要明确项目的需求和目标。这包括确定项目的功能和设计要求，以及项目的交付时间和预期效果。只有明确了项目需求和目标，才能有针对性地进行开发工作。</a:t>
            </a:r>
            <a:endParaRPr lang="zh-CN" altLang="en-US" sz="1600" kern="100" dirty="0">
              <a:effectLst/>
              <a:latin typeface="等线" panose="02010600030101010101" pitchFamily="2" charset="-122"/>
              <a:ea typeface="等线" panose="02010600030101010101" pitchFamily="2" charset="-122"/>
              <a:cs typeface="Times New Roman" panose="02020603050405020304" pitchFamily="18" charset="0"/>
            </a:endParaRPr>
          </a:p>
          <a:p>
            <a:pPr marL="0" marR="0" indent="127000" algn="just">
              <a:spcBef>
                <a:spcPts val="0"/>
              </a:spcBef>
              <a:spcAft>
                <a:spcPts val="0"/>
              </a:spcAft>
            </a:pPr>
            <a:r>
              <a:rPr lang="zh-CN" altLang="en-US" sz="1600" kern="100" dirty="0">
                <a:effectLst/>
                <a:latin typeface="等线" panose="02010600030101010101" pitchFamily="2" charset="-122"/>
                <a:ea typeface="等线" panose="02010600030101010101" pitchFamily="2" charset="-122"/>
                <a:cs typeface="微软雅黑" panose="020B0503020204020204" pitchFamily="34" charset="-122"/>
              </a:rPr>
              <a:t>（</a:t>
            </a:r>
            <a:r>
              <a:rPr lang="en-US" altLang="zh-CN" sz="1600" kern="100" dirty="0">
                <a:effectLst/>
                <a:latin typeface="等线" panose="02010600030101010101" pitchFamily="2" charset="-122"/>
                <a:ea typeface="等线" panose="02010600030101010101" pitchFamily="2" charset="-122"/>
                <a:cs typeface="微软雅黑" panose="020B0503020204020204" pitchFamily="34" charset="-122"/>
              </a:rPr>
              <a:t>2</a:t>
            </a:r>
            <a:r>
              <a:rPr lang="zh-CN" altLang="en-US" sz="1600" kern="100" dirty="0">
                <a:effectLst/>
                <a:latin typeface="等线" panose="02010600030101010101" pitchFamily="2" charset="-122"/>
                <a:ea typeface="等线" panose="02010600030101010101" pitchFamily="2" charset="-122"/>
                <a:cs typeface="微软雅黑" panose="020B0503020204020204" pitchFamily="34" charset="-122"/>
              </a:rPr>
              <a:t>）设计好项目的架构和页面结构：在开始编码之前，我会先设计好项目的架构和页面结构。这包括确定项目的文件目录结构，以及各个页面之间的关联和布局。一个良好的架构和页面结构可以提高项目的可维护性和扩展性。</a:t>
            </a:r>
            <a:endParaRPr lang="zh-CN" altLang="en-US" sz="1600" kern="100" dirty="0">
              <a:effectLst/>
              <a:latin typeface="等线" panose="02010600030101010101" pitchFamily="2" charset="-122"/>
              <a:ea typeface="等线" panose="02010600030101010101" pitchFamily="2" charset="-122"/>
              <a:cs typeface="Times New Roman" panose="02020603050405020304" pitchFamily="18" charset="0"/>
            </a:endParaRPr>
          </a:p>
          <a:p>
            <a:pPr marL="0" marR="0" indent="127000" algn="just">
              <a:spcBef>
                <a:spcPts val="0"/>
              </a:spcBef>
              <a:spcAft>
                <a:spcPts val="0"/>
              </a:spcAft>
            </a:pPr>
            <a:r>
              <a:rPr lang="zh-CN" altLang="en-US" sz="1600" kern="100" dirty="0">
                <a:effectLst/>
                <a:latin typeface="等线" panose="02010600030101010101" pitchFamily="2" charset="-122"/>
                <a:ea typeface="等线" panose="02010600030101010101" pitchFamily="2" charset="-122"/>
                <a:cs typeface="微软雅黑" panose="020B0503020204020204" pitchFamily="34" charset="-122"/>
              </a:rPr>
              <a:t>（</a:t>
            </a:r>
            <a:r>
              <a:rPr lang="en-US" altLang="zh-CN" sz="1600" kern="100" dirty="0">
                <a:effectLst/>
                <a:latin typeface="等线" panose="02010600030101010101" pitchFamily="2" charset="-122"/>
                <a:ea typeface="等线" panose="02010600030101010101" pitchFamily="2" charset="-122"/>
                <a:cs typeface="微软雅黑" panose="020B0503020204020204" pitchFamily="34" charset="-122"/>
              </a:rPr>
              <a:t>3</a:t>
            </a:r>
            <a:r>
              <a:rPr lang="zh-CN" altLang="en-US" sz="1600" kern="100" dirty="0">
                <a:effectLst/>
                <a:latin typeface="等线" panose="02010600030101010101" pitchFamily="2" charset="-122"/>
                <a:ea typeface="等线" panose="02010600030101010101" pitchFamily="2" charset="-122"/>
                <a:cs typeface="微软雅黑" panose="020B0503020204020204" pitchFamily="34" charset="-122"/>
              </a:rPr>
              <a:t>）使用合适的工具和技术：在制作前端项目时，我会选择合适的工具和技术来提高开发效率和项目质量。比如使用代码编辑器来编写代码，使用版本控制工具来管理代码等。选择合适的工具和技术可以让开发工作更加高效和顺利。</a:t>
            </a:r>
            <a:endParaRPr lang="zh-CN" altLang="en-US" sz="1600" kern="100" dirty="0">
              <a:effectLst/>
              <a:latin typeface="等线" panose="02010600030101010101" pitchFamily="2" charset="-122"/>
              <a:ea typeface="等线" panose="02010600030101010101" pitchFamily="2" charset="-122"/>
              <a:cs typeface="Times New Roman" panose="02020603050405020304" pitchFamily="18" charset="0"/>
            </a:endParaRPr>
          </a:p>
          <a:p>
            <a:pPr marL="0" marR="0" indent="127000" algn="just">
              <a:spcBef>
                <a:spcPts val="0"/>
              </a:spcBef>
              <a:spcAft>
                <a:spcPts val="0"/>
              </a:spcAft>
            </a:pPr>
            <a:r>
              <a:rPr lang="zh-CN" altLang="en-US" sz="1600" kern="100" dirty="0">
                <a:effectLst/>
                <a:latin typeface="等线" panose="02010600030101010101" pitchFamily="2" charset="-122"/>
                <a:ea typeface="等线" panose="02010600030101010101" pitchFamily="2" charset="-122"/>
                <a:cs typeface="微软雅黑" panose="020B0503020204020204" pitchFamily="34" charset="-122"/>
              </a:rPr>
              <a:t>（</a:t>
            </a:r>
            <a:r>
              <a:rPr lang="en-US" altLang="zh-CN" sz="1600" kern="100" dirty="0">
                <a:effectLst/>
                <a:latin typeface="等线" panose="02010600030101010101" pitchFamily="2" charset="-122"/>
                <a:ea typeface="等线" panose="02010600030101010101" pitchFamily="2" charset="-122"/>
                <a:cs typeface="微软雅黑" panose="020B0503020204020204" pitchFamily="34" charset="-122"/>
              </a:rPr>
              <a:t>4</a:t>
            </a:r>
            <a:r>
              <a:rPr lang="zh-CN" altLang="en-US" sz="1600" kern="100" dirty="0">
                <a:effectLst/>
                <a:latin typeface="等线" panose="02010600030101010101" pitchFamily="2" charset="-122"/>
                <a:ea typeface="等线" panose="02010600030101010101" pitchFamily="2" charset="-122"/>
                <a:cs typeface="微软雅黑" panose="020B0503020204020204" pitchFamily="34" charset="-122"/>
              </a:rPr>
              <a:t>）注重用户体验和界面设计：在制作前端项目时，我会注重用户体验和界面设计。一个好的用户体验和界面设计可以提升用户的满意度和使用体验。我会考虑页面的布局、颜色搭配、字体选择等因素，以确保用户能够方便快捷地使用项目。</a:t>
            </a:r>
            <a:endParaRPr lang="zh-CN" altLang="en-US" sz="1600" kern="100" dirty="0">
              <a:effectLst/>
              <a:latin typeface="等线" panose="02010600030101010101" pitchFamily="2" charset="-122"/>
              <a:ea typeface="等线" panose="02010600030101010101" pitchFamily="2" charset="-122"/>
              <a:cs typeface="Times New Roman" panose="02020603050405020304" pitchFamily="18" charset="0"/>
            </a:endParaRPr>
          </a:p>
          <a:p>
            <a:pPr marL="0" marR="0" indent="127000" algn="just">
              <a:spcBef>
                <a:spcPts val="0"/>
              </a:spcBef>
              <a:spcAft>
                <a:spcPts val="0"/>
              </a:spcAft>
            </a:pPr>
            <a:r>
              <a:rPr lang="zh-CN" altLang="en-US" sz="1600" kern="100" dirty="0">
                <a:effectLst/>
                <a:latin typeface="等线" panose="02010600030101010101" pitchFamily="2" charset="-122"/>
                <a:ea typeface="等线" panose="02010600030101010101" pitchFamily="2" charset="-122"/>
                <a:cs typeface="微软雅黑" panose="020B0503020204020204" pitchFamily="34" charset="-122"/>
              </a:rPr>
              <a:t>（</a:t>
            </a:r>
            <a:r>
              <a:rPr lang="en-US" altLang="zh-CN" sz="1600" kern="100" dirty="0">
                <a:effectLst/>
                <a:latin typeface="等线" panose="02010600030101010101" pitchFamily="2" charset="-122"/>
                <a:ea typeface="等线" panose="02010600030101010101" pitchFamily="2" charset="-122"/>
                <a:cs typeface="微软雅黑" panose="020B0503020204020204" pitchFamily="34" charset="-122"/>
              </a:rPr>
              <a:t>5</a:t>
            </a:r>
            <a:r>
              <a:rPr lang="zh-CN" altLang="en-US" sz="1600" kern="100" dirty="0">
                <a:effectLst/>
                <a:latin typeface="等线" panose="02010600030101010101" pitchFamily="2" charset="-122"/>
                <a:ea typeface="等线" panose="02010600030101010101" pitchFamily="2" charset="-122"/>
                <a:cs typeface="微软雅黑" panose="020B0503020204020204" pitchFamily="34" charset="-122"/>
              </a:rPr>
              <a:t>）测试和优化项目性能：在完成项目开发之后，我会进行测试和优化工作。这包括测试项目在不同浏览器和设备上的兼容性，以及优化项目的性能和加载速度。通过测试和优化工作，可以确保项目的稳定性和性能表现。</a:t>
            </a:r>
            <a:endParaRPr lang="zh-CN" altLang="en-US" sz="1600"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dirty="0"/>
          </a:p>
        </p:txBody>
      </p:sp>
    </p:spTree>
    <p:extLst>
      <p:ext uri="{BB962C8B-B14F-4D97-AF65-F5344CB8AC3E}">
        <p14:creationId xmlns:p14="http://schemas.microsoft.com/office/powerpoint/2010/main" val="20215342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942285" y="-10191"/>
            <a:ext cx="2249715" cy="6858000"/>
          </a:xfrm>
          <a:prstGeom prst="rect">
            <a:avLst/>
          </a:prstGeom>
          <a:solidFill>
            <a:srgbClr val="3843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3" name="文本框 2"/>
          <p:cNvSpPr txBox="1"/>
          <p:nvPr/>
        </p:nvSpPr>
        <p:spPr>
          <a:xfrm>
            <a:off x="1425004" y="509861"/>
            <a:ext cx="2656459" cy="460375"/>
          </a:xfrm>
          <a:prstGeom prst="rect">
            <a:avLst/>
          </a:prstGeom>
          <a:noFill/>
        </p:spPr>
        <p:txBody>
          <a:bodyPr wrap="square" rtlCol="0">
            <a:spAutoFit/>
          </a:bodyPr>
          <a:lstStyle/>
          <a:p>
            <a:r>
              <a:rPr lang="zh-CN" altLang="en-US" sz="2400" b="1" dirty="0">
                <a:solidFill>
                  <a:schemeClr val="bg2">
                    <a:lumMod val="25000"/>
                  </a:schemeClr>
                </a:solidFill>
                <a:latin typeface="微软雅黑" panose="020B0503020204020204" pitchFamily="34" charset="-122"/>
                <a:ea typeface="微软雅黑" panose="020B0503020204020204" pitchFamily="34" charset="-122"/>
              </a:rPr>
              <a:t>心得体会</a:t>
            </a:r>
          </a:p>
        </p:txBody>
      </p:sp>
      <p:pic>
        <p:nvPicPr>
          <p:cNvPr id="4" name="图形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516998" y="420430"/>
            <a:ext cx="1068278" cy="1102192"/>
          </a:xfrm>
          <a:prstGeom prst="rect">
            <a:avLst/>
          </a:prstGeom>
        </p:spPr>
      </p:pic>
      <p:sp>
        <p:nvSpPr>
          <p:cNvPr id="6" name="椭圆 5"/>
          <p:cNvSpPr/>
          <p:nvPr/>
        </p:nvSpPr>
        <p:spPr>
          <a:xfrm>
            <a:off x="968457" y="577043"/>
            <a:ext cx="327299" cy="327299"/>
          </a:xfrm>
          <a:prstGeom prst="ellipse">
            <a:avLst/>
          </a:prstGeom>
          <a:solidFill>
            <a:srgbClr val="3843B3"/>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dirty="0">
              <a:latin typeface="微软雅黑" panose="020B0503020204020204" pitchFamily="34" charset="-122"/>
              <a:ea typeface="微软雅黑" panose="020B0503020204020204" pitchFamily="34" charset="-122"/>
            </a:endParaRPr>
          </a:p>
        </p:txBody>
      </p:sp>
      <p:sp>
        <p:nvSpPr>
          <p:cNvPr id="8" name="文本框 7"/>
          <p:cNvSpPr txBox="1"/>
          <p:nvPr/>
        </p:nvSpPr>
        <p:spPr>
          <a:xfrm>
            <a:off x="10152183" y="4172670"/>
            <a:ext cx="1787029" cy="460375"/>
          </a:xfrm>
          <a:prstGeom prst="rect">
            <a:avLst/>
          </a:prstGeom>
          <a:noFill/>
        </p:spPr>
        <p:txBody>
          <a:bodyPr wrap="squar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心得体会</a:t>
            </a:r>
          </a:p>
        </p:txBody>
      </p:sp>
      <p:sp>
        <p:nvSpPr>
          <p:cNvPr id="9" name="文本框 8"/>
          <p:cNvSpPr txBox="1"/>
          <p:nvPr/>
        </p:nvSpPr>
        <p:spPr>
          <a:xfrm>
            <a:off x="10152185" y="2582349"/>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功能设计</a:t>
            </a:r>
          </a:p>
        </p:txBody>
      </p:sp>
      <p:sp>
        <p:nvSpPr>
          <p:cNvPr id="10" name="文本框 9"/>
          <p:cNvSpPr txBox="1"/>
          <p:nvPr/>
        </p:nvSpPr>
        <p:spPr>
          <a:xfrm>
            <a:off x="10152673" y="2073555"/>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项目介绍</a:t>
            </a:r>
          </a:p>
        </p:txBody>
      </p:sp>
      <p:sp>
        <p:nvSpPr>
          <p:cNvPr id="11" name="文本框 10"/>
          <p:cNvSpPr txBox="1"/>
          <p:nvPr/>
        </p:nvSpPr>
        <p:spPr>
          <a:xfrm>
            <a:off x="10152184" y="3123723"/>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项目亮点</a:t>
            </a:r>
          </a:p>
        </p:txBody>
      </p:sp>
      <p:sp>
        <p:nvSpPr>
          <p:cNvPr id="12" name="文本框 11"/>
          <p:cNvSpPr txBox="1"/>
          <p:nvPr/>
        </p:nvSpPr>
        <p:spPr>
          <a:xfrm>
            <a:off x="10152183" y="3663876"/>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项目难点</a:t>
            </a:r>
          </a:p>
        </p:txBody>
      </p:sp>
      <p:sp>
        <p:nvSpPr>
          <p:cNvPr id="13" name="文本框 12">
            <a:extLst>
              <a:ext uri="{FF2B5EF4-FFF2-40B4-BE49-F238E27FC236}">
                <a16:creationId xmlns:a16="http://schemas.microsoft.com/office/drawing/2014/main" id="{B2331C8A-CF8F-AA59-1731-C7DC6037B05F}"/>
              </a:ext>
            </a:extLst>
          </p:cNvPr>
          <p:cNvSpPr txBox="1"/>
          <p:nvPr/>
        </p:nvSpPr>
        <p:spPr>
          <a:xfrm>
            <a:off x="811988" y="970236"/>
            <a:ext cx="8877510" cy="5016758"/>
          </a:xfrm>
          <a:prstGeom prst="rect">
            <a:avLst/>
          </a:prstGeom>
          <a:noFill/>
        </p:spPr>
        <p:txBody>
          <a:bodyPr wrap="square" rtlCol="0">
            <a:spAutoFit/>
          </a:bodyPr>
          <a:lstStyle/>
          <a:p>
            <a:pPr marL="0" marR="0" indent="127000" algn="just">
              <a:spcBef>
                <a:spcPts val="0"/>
              </a:spcBef>
              <a:spcAft>
                <a:spcPts val="0"/>
              </a:spcAft>
            </a:pPr>
            <a:r>
              <a:rPr lang="zh-CN" altLang="en-US" sz="1600" kern="100" dirty="0">
                <a:effectLst/>
                <a:latin typeface="等线" panose="02010600030101010101" pitchFamily="2" charset="-122"/>
                <a:ea typeface="等线" panose="02010600030101010101" pitchFamily="2" charset="-122"/>
                <a:cs typeface="微软雅黑" panose="020B0503020204020204" pitchFamily="34" charset="-122"/>
              </a:rPr>
              <a:t>关于这次的项目，</a:t>
            </a:r>
            <a:endParaRPr lang="zh-CN" altLang="en-US" sz="1600" kern="100" dirty="0">
              <a:effectLst/>
              <a:latin typeface="等线" panose="02010600030101010101" pitchFamily="2" charset="-122"/>
              <a:ea typeface="等线" panose="02010600030101010101" pitchFamily="2" charset="-122"/>
              <a:cs typeface="Times New Roman" panose="02020603050405020304" pitchFamily="18" charset="0"/>
            </a:endParaRPr>
          </a:p>
          <a:p>
            <a:pPr marL="0" marR="0" indent="304800" algn="just">
              <a:spcBef>
                <a:spcPts val="0"/>
              </a:spcBef>
              <a:spcAft>
                <a:spcPts val="0"/>
              </a:spcAft>
            </a:pPr>
            <a:r>
              <a:rPr lang="zh-CN" altLang="en-US" sz="1600" kern="100" dirty="0">
                <a:effectLst/>
                <a:latin typeface="等线" panose="02010600030101010101" pitchFamily="2" charset="-122"/>
                <a:ea typeface="等线" panose="02010600030101010101" pitchFamily="2" charset="-122"/>
                <a:cs typeface="微软雅黑" panose="020B0503020204020204" pitchFamily="34" charset="-122"/>
              </a:rPr>
              <a:t>（</a:t>
            </a:r>
            <a:r>
              <a:rPr lang="en-US" altLang="zh-CN" sz="1600" kern="100" dirty="0">
                <a:effectLst/>
                <a:latin typeface="等线" panose="02010600030101010101" pitchFamily="2" charset="-122"/>
                <a:ea typeface="等线" panose="02010600030101010101" pitchFamily="2" charset="-122"/>
                <a:cs typeface="微软雅黑" panose="020B0503020204020204" pitchFamily="34" charset="-122"/>
              </a:rPr>
              <a:t>1</a:t>
            </a:r>
            <a:r>
              <a:rPr lang="zh-CN" altLang="en-US" sz="1600" kern="100" dirty="0">
                <a:effectLst/>
                <a:latin typeface="等线" panose="02010600030101010101" pitchFamily="2" charset="-122"/>
                <a:ea typeface="等线" panose="02010600030101010101" pitchFamily="2" charset="-122"/>
                <a:cs typeface="微软雅黑" panose="020B0503020204020204" pitchFamily="34" charset="-122"/>
              </a:rPr>
              <a:t>）前端：在</a:t>
            </a:r>
            <a:r>
              <a:rPr lang="en-US" altLang="zh-CN" sz="1600" kern="100" dirty="0">
                <a:effectLst/>
                <a:latin typeface="等线" panose="02010600030101010101" pitchFamily="2" charset="-122"/>
                <a:ea typeface="等线" panose="02010600030101010101" pitchFamily="2" charset="-122"/>
                <a:cs typeface="微软雅黑" panose="020B0503020204020204" pitchFamily="34" charset="-122"/>
              </a:rPr>
              <a:t>HTML</a:t>
            </a:r>
            <a:r>
              <a:rPr lang="zh-CN" altLang="en-US" sz="1600" kern="100" dirty="0">
                <a:effectLst/>
                <a:latin typeface="等线" panose="02010600030101010101" pitchFamily="2" charset="-122"/>
                <a:ea typeface="等线" panose="02010600030101010101" pitchFamily="2" charset="-122"/>
                <a:cs typeface="微软雅黑" panose="020B0503020204020204" pitchFamily="34" charset="-122"/>
              </a:rPr>
              <a:t>方面，我注重了语义化标签的使用，尽量让代码结构清晰、易于理解。在</a:t>
            </a:r>
            <a:r>
              <a:rPr lang="en-US" altLang="zh-CN" sz="1600" kern="100" dirty="0">
                <a:effectLst/>
                <a:latin typeface="等线" panose="02010600030101010101" pitchFamily="2" charset="-122"/>
                <a:ea typeface="等线" panose="02010600030101010101" pitchFamily="2" charset="-122"/>
                <a:cs typeface="微软雅黑" panose="020B0503020204020204" pitchFamily="34" charset="-122"/>
              </a:rPr>
              <a:t>CSS</a:t>
            </a:r>
            <a:r>
              <a:rPr lang="zh-CN" altLang="en-US" sz="1600" kern="100" dirty="0">
                <a:effectLst/>
                <a:latin typeface="等线" panose="02010600030101010101" pitchFamily="2" charset="-122"/>
                <a:ea typeface="等线" panose="02010600030101010101" pitchFamily="2" charset="-122"/>
                <a:cs typeface="微软雅黑" panose="020B0503020204020204" pitchFamily="34" charset="-122"/>
              </a:rPr>
              <a:t>方面，我尝试了各种布局和样式设计，力求让页面美观、易用。运用了</a:t>
            </a:r>
            <a:r>
              <a:rPr lang="en-US" altLang="zh-CN" sz="1600" kern="100" dirty="0">
                <a:effectLst/>
                <a:latin typeface="等线" panose="02010600030101010101" pitchFamily="2" charset="-122"/>
                <a:ea typeface="等线" panose="02010600030101010101" pitchFamily="2" charset="-122"/>
                <a:cs typeface="微软雅黑" panose="020B0503020204020204" pitchFamily="34" charset="-122"/>
              </a:rPr>
              <a:t>Flex</a:t>
            </a:r>
            <a:r>
              <a:rPr lang="zh-CN" altLang="en-US" sz="1600" kern="100" dirty="0">
                <a:effectLst/>
                <a:latin typeface="等线" panose="02010600030101010101" pitchFamily="2" charset="-122"/>
                <a:ea typeface="等线" panose="02010600030101010101" pitchFamily="2" charset="-122"/>
                <a:cs typeface="微软雅黑" panose="020B0503020204020204" pitchFamily="34" charset="-122"/>
              </a:rPr>
              <a:t>布局和</a:t>
            </a:r>
            <a:r>
              <a:rPr lang="en-US" altLang="zh-CN" sz="1600" kern="100" dirty="0">
                <a:effectLst/>
                <a:latin typeface="等线" panose="02010600030101010101" pitchFamily="2" charset="-122"/>
                <a:ea typeface="等线" panose="02010600030101010101" pitchFamily="2" charset="-122"/>
                <a:cs typeface="微软雅黑" panose="020B0503020204020204" pitchFamily="34" charset="-122"/>
              </a:rPr>
              <a:t>Grid</a:t>
            </a:r>
            <a:r>
              <a:rPr lang="zh-CN" altLang="en-US" sz="1600" kern="100" dirty="0">
                <a:effectLst/>
                <a:latin typeface="等线" panose="02010600030101010101" pitchFamily="2" charset="-122"/>
                <a:ea typeface="等线" panose="02010600030101010101" pitchFamily="2" charset="-122"/>
                <a:cs typeface="微软雅黑" panose="020B0503020204020204" pitchFamily="34" charset="-122"/>
              </a:rPr>
              <a:t>布局等现代</a:t>
            </a:r>
            <a:r>
              <a:rPr lang="en-US" altLang="zh-CN" sz="1600" kern="100" dirty="0">
                <a:effectLst/>
                <a:latin typeface="等线" panose="02010600030101010101" pitchFamily="2" charset="-122"/>
                <a:ea typeface="等线" panose="02010600030101010101" pitchFamily="2" charset="-122"/>
                <a:cs typeface="微软雅黑" panose="020B0503020204020204" pitchFamily="34" charset="-122"/>
              </a:rPr>
              <a:t>CSS</a:t>
            </a:r>
            <a:r>
              <a:rPr lang="zh-CN" altLang="en-US" sz="1600" kern="100" dirty="0">
                <a:effectLst/>
                <a:latin typeface="等线" panose="02010600030101010101" pitchFamily="2" charset="-122"/>
                <a:ea typeface="等线" panose="02010600030101010101" pitchFamily="2" charset="-122"/>
                <a:cs typeface="微软雅黑" panose="020B0503020204020204" pitchFamily="34" charset="-122"/>
              </a:rPr>
              <a:t>技术，让页面元素的排列更加灵活和可控。同时，我也注重了响应式设计的实现，让项目能够在不同设备和屏幕尺寸上都能良好地展示。此外，也运用了</a:t>
            </a:r>
            <a:r>
              <a:rPr lang="en-US" altLang="zh-CN" sz="1600" kern="100" dirty="0">
                <a:effectLst/>
                <a:latin typeface="等线" panose="02010600030101010101" pitchFamily="2" charset="-122"/>
                <a:ea typeface="等线" panose="02010600030101010101" pitchFamily="2" charset="-122"/>
                <a:cs typeface="微软雅黑" panose="020B0503020204020204" pitchFamily="34" charset="-122"/>
              </a:rPr>
              <a:t>less</a:t>
            </a:r>
            <a:r>
              <a:rPr lang="zh-CN" altLang="en-US" sz="1600" kern="100" dirty="0">
                <a:effectLst/>
                <a:latin typeface="等线" panose="02010600030101010101" pitchFamily="2" charset="-122"/>
                <a:ea typeface="等线" panose="02010600030101010101" pitchFamily="2" charset="-122"/>
                <a:cs typeface="微软雅黑" panose="020B0503020204020204" pitchFamily="34" charset="-122"/>
              </a:rPr>
              <a:t>让我书写</a:t>
            </a:r>
            <a:r>
              <a:rPr lang="en-US" altLang="zh-CN" sz="1600" kern="100" dirty="0" err="1">
                <a:effectLst/>
                <a:latin typeface="等线" panose="02010600030101010101" pitchFamily="2" charset="-122"/>
                <a:ea typeface="等线" panose="02010600030101010101" pitchFamily="2" charset="-122"/>
                <a:cs typeface="微软雅黑" panose="020B0503020204020204" pitchFamily="34" charset="-122"/>
              </a:rPr>
              <a:t>css</a:t>
            </a:r>
            <a:r>
              <a:rPr lang="zh-CN" altLang="en-US" sz="1600" kern="100" dirty="0">
                <a:effectLst/>
                <a:latin typeface="等线" panose="02010600030101010101" pitchFamily="2" charset="-122"/>
                <a:ea typeface="等线" panose="02010600030101010101" pitchFamily="2" charset="-122"/>
                <a:cs typeface="微软雅黑" panose="020B0503020204020204" pitchFamily="34" charset="-122"/>
              </a:rPr>
              <a:t>代码的时候更加便捷。在</a:t>
            </a:r>
            <a:r>
              <a:rPr lang="en-US" altLang="zh-CN" sz="1600" kern="100" dirty="0">
                <a:effectLst/>
                <a:latin typeface="等线" panose="02010600030101010101" pitchFamily="2" charset="-122"/>
                <a:ea typeface="等线" panose="02010600030101010101" pitchFamily="2" charset="-122"/>
                <a:cs typeface="微软雅黑" panose="020B0503020204020204" pitchFamily="34" charset="-122"/>
              </a:rPr>
              <a:t>JavaScript</a:t>
            </a:r>
            <a:r>
              <a:rPr lang="zh-CN" altLang="en-US" sz="1600" kern="100" dirty="0">
                <a:effectLst/>
                <a:latin typeface="等线" panose="02010600030101010101" pitchFamily="2" charset="-122"/>
                <a:ea typeface="等线" panose="02010600030101010101" pitchFamily="2" charset="-122"/>
                <a:cs typeface="微软雅黑" panose="020B0503020204020204" pitchFamily="34" charset="-122"/>
              </a:rPr>
              <a:t>方面，我主要是页面的交互逻辑和数据处理。使用了事件监听、</a:t>
            </a:r>
            <a:r>
              <a:rPr lang="en-US" altLang="zh-CN" sz="1600" kern="100" dirty="0">
                <a:effectLst/>
                <a:latin typeface="等线" panose="02010600030101010101" pitchFamily="2" charset="-122"/>
                <a:ea typeface="等线" panose="02010600030101010101" pitchFamily="2" charset="-122"/>
                <a:cs typeface="微软雅黑" panose="020B0503020204020204" pitchFamily="34" charset="-122"/>
              </a:rPr>
              <a:t>DOM</a:t>
            </a:r>
            <a:r>
              <a:rPr lang="zh-CN" altLang="en-US" sz="1600" kern="100" dirty="0">
                <a:effectLst/>
                <a:latin typeface="等线" panose="02010600030101010101" pitchFamily="2" charset="-122"/>
                <a:ea typeface="等线" panose="02010600030101010101" pitchFamily="2" charset="-122"/>
                <a:cs typeface="微软雅黑" panose="020B0503020204020204" pitchFamily="34" charset="-122"/>
              </a:rPr>
              <a:t>操作等技术来实现页面的动态效果。同时，也结合了</a:t>
            </a:r>
            <a:r>
              <a:rPr lang="en-US" altLang="zh-CN" sz="1600" kern="100" dirty="0">
                <a:effectLst/>
                <a:latin typeface="等线" panose="02010600030101010101" pitchFamily="2" charset="-122"/>
                <a:ea typeface="等线" panose="02010600030101010101" pitchFamily="2" charset="-122"/>
                <a:cs typeface="微软雅黑" panose="020B0503020204020204" pitchFamily="34" charset="-122"/>
              </a:rPr>
              <a:t>Ajax</a:t>
            </a:r>
            <a:r>
              <a:rPr lang="zh-CN" altLang="en-US" sz="1600" kern="100" dirty="0">
                <a:effectLst/>
                <a:latin typeface="等线" panose="02010600030101010101" pitchFamily="2" charset="-122"/>
                <a:ea typeface="等线" panose="02010600030101010101" pitchFamily="2" charset="-122"/>
                <a:cs typeface="微软雅黑" panose="020B0503020204020204" pitchFamily="34" charset="-122"/>
              </a:rPr>
              <a:t>技术，实现了前后端的数据交互。这个过程中，我感受到了</a:t>
            </a:r>
            <a:r>
              <a:rPr lang="en-US" altLang="zh-CN" sz="1600" kern="100" dirty="0">
                <a:effectLst/>
                <a:latin typeface="等线" panose="02010600030101010101" pitchFamily="2" charset="-122"/>
                <a:ea typeface="等线" panose="02010600030101010101" pitchFamily="2" charset="-122"/>
                <a:cs typeface="微软雅黑" panose="020B0503020204020204" pitchFamily="34" charset="-122"/>
              </a:rPr>
              <a:t>JavaScript</a:t>
            </a:r>
            <a:r>
              <a:rPr lang="zh-CN" altLang="en-US" sz="1600" kern="100" dirty="0">
                <a:effectLst/>
                <a:latin typeface="等线" panose="02010600030101010101" pitchFamily="2" charset="-122"/>
                <a:ea typeface="等线" panose="02010600030101010101" pitchFamily="2" charset="-122"/>
                <a:cs typeface="微软雅黑" panose="020B0503020204020204" pitchFamily="34" charset="-122"/>
              </a:rPr>
              <a:t>的强大和灵活，也意识到了前端开发中逻辑处理的重要性。</a:t>
            </a:r>
            <a:endParaRPr lang="zh-CN" altLang="en-US" sz="1600" kern="100" dirty="0">
              <a:effectLst/>
              <a:latin typeface="等线" panose="02010600030101010101" pitchFamily="2" charset="-122"/>
              <a:ea typeface="等线" panose="02010600030101010101" pitchFamily="2" charset="-122"/>
              <a:cs typeface="Times New Roman" panose="02020603050405020304" pitchFamily="18" charset="0"/>
            </a:endParaRPr>
          </a:p>
          <a:p>
            <a:pPr marL="0" marR="0" indent="304800" algn="just">
              <a:spcBef>
                <a:spcPts val="0"/>
              </a:spcBef>
              <a:spcAft>
                <a:spcPts val="0"/>
              </a:spcAft>
            </a:pPr>
            <a:r>
              <a:rPr lang="zh-CN" altLang="en-US" sz="1600" kern="100" dirty="0">
                <a:effectLst/>
                <a:latin typeface="等线" panose="02010600030101010101" pitchFamily="2" charset="-122"/>
                <a:ea typeface="等线" panose="02010600030101010101" pitchFamily="2" charset="-122"/>
                <a:cs typeface="微软雅黑" panose="020B0503020204020204" pitchFamily="34" charset="-122"/>
              </a:rPr>
              <a:t>（</a:t>
            </a:r>
            <a:r>
              <a:rPr lang="en-US" altLang="zh-CN" sz="1600" kern="100" dirty="0">
                <a:effectLst/>
                <a:latin typeface="等线" panose="02010600030101010101" pitchFamily="2" charset="-122"/>
                <a:ea typeface="等线" panose="02010600030101010101" pitchFamily="2" charset="-122"/>
                <a:cs typeface="微软雅黑" panose="020B0503020204020204" pitchFamily="34" charset="-122"/>
              </a:rPr>
              <a:t>2</a:t>
            </a:r>
            <a:r>
              <a:rPr lang="zh-CN" altLang="en-US" sz="1600" kern="100" dirty="0">
                <a:effectLst/>
                <a:latin typeface="等线" panose="02010600030101010101" pitchFamily="2" charset="-122"/>
                <a:ea typeface="等线" panose="02010600030101010101" pitchFamily="2" charset="-122"/>
                <a:cs typeface="微软雅黑" panose="020B0503020204020204" pitchFamily="34" charset="-122"/>
              </a:rPr>
              <a:t>）后端：这次的服务器使用</a:t>
            </a:r>
            <a:r>
              <a:rPr lang="en-US" altLang="zh-CN" sz="1600" kern="100" dirty="0" err="1">
                <a:effectLst/>
                <a:latin typeface="等线" panose="02010600030101010101" pitchFamily="2" charset="-122"/>
                <a:ea typeface="等线" panose="02010600030101010101" pitchFamily="2" charset="-122"/>
                <a:cs typeface="微软雅黑" panose="020B0503020204020204" pitchFamily="34" charset="-122"/>
              </a:rPr>
              <a:t>nodejs</a:t>
            </a:r>
            <a:r>
              <a:rPr lang="zh-CN" altLang="en-US" sz="1600" kern="100" dirty="0">
                <a:effectLst/>
                <a:latin typeface="等线" panose="02010600030101010101" pitchFamily="2" charset="-122"/>
                <a:ea typeface="等线" panose="02010600030101010101" pitchFamily="2" charset="-122"/>
                <a:cs typeface="微软雅黑" panose="020B0503020204020204" pitchFamily="34" charset="-122"/>
              </a:rPr>
              <a:t>来搭建，并使用</a:t>
            </a:r>
            <a:r>
              <a:rPr lang="en-US" altLang="zh-CN" sz="1600" kern="100" dirty="0">
                <a:effectLst/>
                <a:latin typeface="等线" panose="02010600030101010101" pitchFamily="2" charset="-122"/>
                <a:ea typeface="等线" panose="02010600030101010101" pitchFamily="2" charset="-122"/>
                <a:cs typeface="微软雅黑" panose="020B0503020204020204" pitchFamily="34" charset="-122"/>
              </a:rPr>
              <a:t>MySQL</a:t>
            </a:r>
            <a:r>
              <a:rPr lang="zh-CN" altLang="en-US" sz="1600" kern="100" dirty="0">
                <a:effectLst/>
                <a:latin typeface="等线" panose="02010600030101010101" pitchFamily="2" charset="-122"/>
                <a:ea typeface="等线" panose="02010600030101010101" pitchFamily="2" charset="-122"/>
                <a:cs typeface="微软雅黑" panose="020B0503020204020204" pitchFamily="34" charset="-122"/>
              </a:rPr>
              <a:t>作为数据库。在</a:t>
            </a:r>
            <a:r>
              <a:rPr lang="en-US" altLang="zh-CN" sz="1600" kern="100" dirty="0">
                <a:effectLst/>
                <a:latin typeface="等线" panose="02010600030101010101" pitchFamily="2" charset="-122"/>
                <a:ea typeface="等线" panose="02010600030101010101" pitchFamily="2" charset="-122"/>
                <a:cs typeface="微软雅黑" panose="020B0503020204020204" pitchFamily="34" charset="-122"/>
              </a:rPr>
              <a:t>Node.js</a:t>
            </a:r>
            <a:r>
              <a:rPr lang="zh-CN" altLang="en-US" sz="1600" kern="100" dirty="0">
                <a:effectLst/>
                <a:latin typeface="等线" panose="02010600030101010101" pitchFamily="2" charset="-122"/>
                <a:ea typeface="等线" panose="02010600030101010101" pitchFamily="2" charset="-122"/>
                <a:cs typeface="微软雅黑" panose="020B0503020204020204" pitchFamily="34" charset="-122"/>
              </a:rPr>
              <a:t>方面，运用搭建服务器、处理</a:t>
            </a:r>
            <a:r>
              <a:rPr lang="en-US" altLang="zh-CN" sz="1600" kern="100" dirty="0">
                <a:effectLst/>
                <a:latin typeface="等线" panose="02010600030101010101" pitchFamily="2" charset="-122"/>
                <a:ea typeface="等线" panose="02010600030101010101" pitchFamily="2" charset="-122"/>
                <a:cs typeface="微软雅黑" panose="020B0503020204020204" pitchFamily="34" charset="-122"/>
              </a:rPr>
              <a:t>HTTP</a:t>
            </a:r>
            <a:r>
              <a:rPr lang="zh-CN" altLang="en-US" sz="1600" kern="100" dirty="0">
                <a:effectLst/>
                <a:latin typeface="等线" panose="02010600030101010101" pitchFamily="2" charset="-122"/>
                <a:ea typeface="等线" panose="02010600030101010101" pitchFamily="2" charset="-122"/>
                <a:cs typeface="微软雅黑" panose="020B0503020204020204" pitchFamily="34" charset="-122"/>
              </a:rPr>
              <a:t>请求、与数据库进行交互等基本知识，并使用</a:t>
            </a:r>
            <a:r>
              <a:rPr lang="en-US" altLang="zh-CN" sz="1600" kern="100" dirty="0">
                <a:effectLst/>
                <a:latin typeface="等线" panose="02010600030101010101" pitchFamily="2" charset="-122"/>
                <a:ea typeface="等线" panose="02010600030101010101" pitchFamily="2" charset="-122"/>
                <a:cs typeface="微软雅黑" panose="020B0503020204020204" pitchFamily="34" charset="-122"/>
              </a:rPr>
              <a:t>Body-parser</a:t>
            </a:r>
            <a:r>
              <a:rPr lang="zh-CN" altLang="en-US" sz="1600" kern="100" dirty="0">
                <a:effectLst/>
                <a:latin typeface="等线" panose="02010600030101010101" pitchFamily="2" charset="-122"/>
                <a:ea typeface="等线" panose="02010600030101010101" pitchFamily="2" charset="-122"/>
                <a:cs typeface="微软雅黑" panose="020B0503020204020204" pitchFamily="34" charset="-122"/>
              </a:rPr>
              <a:t>中间件来处理</a:t>
            </a:r>
            <a:r>
              <a:rPr lang="en-US" altLang="zh-CN" sz="1600" kern="100" dirty="0">
                <a:effectLst/>
                <a:latin typeface="等线" panose="02010600030101010101" pitchFamily="2" charset="-122"/>
                <a:ea typeface="等线" panose="02010600030101010101" pitchFamily="2" charset="-122"/>
                <a:cs typeface="微软雅黑" panose="020B0503020204020204" pitchFamily="34" charset="-122"/>
              </a:rPr>
              <a:t>POST</a:t>
            </a:r>
            <a:r>
              <a:rPr lang="zh-CN" altLang="en-US" sz="1600" kern="100" dirty="0">
                <a:effectLst/>
                <a:latin typeface="等线" panose="02010600030101010101" pitchFamily="2" charset="-122"/>
                <a:ea typeface="等线" panose="02010600030101010101" pitchFamily="2" charset="-122"/>
                <a:cs typeface="微软雅黑" panose="020B0503020204020204" pitchFamily="34" charset="-122"/>
              </a:rPr>
              <a:t>请求的数据。在</a:t>
            </a:r>
            <a:r>
              <a:rPr lang="en-US" altLang="zh-CN" sz="1600" kern="100" dirty="0">
                <a:effectLst/>
                <a:latin typeface="等线" panose="02010600030101010101" pitchFamily="2" charset="-122"/>
                <a:ea typeface="等线" panose="02010600030101010101" pitchFamily="2" charset="-122"/>
                <a:cs typeface="微软雅黑" panose="020B0503020204020204" pitchFamily="34" charset="-122"/>
              </a:rPr>
              <a:t>MySQL</a:t>
            </a:r>
            <a:r>
              <a:rPr lang="zh-CN" altLang="en-US" sz="1600" kern="100" dirty="0">
                <a:effectLst/>
                <a:latin typeface="等线" panose="02010600030101010101" pitchFamily="2" charset="-122"/>
                <a:ea typeface="等线" panose="02010600030101010101" pitchFamily="2" charset="-122"/>
                <a:cs typeface="微软雅黑" panose="020B0503020204020204" pitchFamily="34" charset="-122"/>
              </a:rPr>
              <a:t>方面，运用了创建数据库、设计表结构、编写</a:t>
            </a:r>
            <a:r>
              <a:rPr lang="en-US" altLang="zh-CN" sz="1600" kern="100" dirty="0">
                <a:effectLst/>
                <a:latin typeface="等线" panose="02010600030101010101" pitchFamily="2" charset="-122"/>
                <a:ea typeface="等线" panose="02010600030101010101" pitchFamily="2" charset="-122"/>
                <a:cs typeface="微软雅黑" panose="020B0503020204020204" pitchFamily="34" charset="-122"/>
              </a:rPr>
              <a:t>SQL</a:t>
            </a:r>
            <a:r>
              <a:rPr lang="zh-CN" altLang="en-US" sz="1600" kern="100" dirty="0">
                <a:effectLst/>
                <a:latin typeface="等线" panose="02010600030101010101" pitchFamily="2" charset="-122"/>
                <a:ea typeface="等线" panose="02010600030101010101" pitchFamily="2" charset="-122"/>
                <a:cs typeface="微软雅黑" panose="020B0503020204020204" pitchFamily="34" charset="-122"/>
              </a:rPr>
              <a:t>语句等基本知识。通过</a:t>
            </a:r>
            <a:r>
              <a:rPr lang="en-US" altLang="zh-CN" sz="1600" kern="100" dirty="0">
                <a:effectLst/>
                <a:latin typeface="等线" panose="02010600030101010101" pitchFamily="2" charset="-122"/>
                <a:ea typeface="等线" panose="02010600030101010101" pitchFamily="2" charset="-122"/>
                <a:cs typeface="微软雅黑" panose="020B0503020204020204" pitchFamily="34" charset="-122"/>
              </a:rPr>
              <a:t>Node.js</a:t>
            </a:r>
            <a:r>
              <a:rPr lang="zh-CN" altLang="en-US" sz="1600" kern="100" dirty="0">
                <a:effectLst/>
                <a:latin typeface="等线" panose="02010600030101010101" pitchFamily="2" charset="-122"/>
                <a:ea typeface="等线" panose="02010600030101010101" pitchFamily="2" charset="-122"/>
                <a:cs typeface="微软雅黑" panose="020B0503020204020204" pitchFamily="34" charset="-122"/>
              </a:rPr>
              <a:t>连接</a:t>
            </a:r>
            <a:r>
              <a:rPr lang="en-US" altLang="zh-CN" sz="1600" kern="100" dirty="0">
                <a:effectLst/>
                <a:latin typeface="等线" panose="02010600030101010101" pitchFamily="2" charset="-122"/>
                <a:ea typeface="等线" panose="02010600030101010101" pitchFamily="2" charset="-122"/>
                <a:cs typeface="微软雅黑" panose="020B0503020204020204" pitchFamily="34" charset="-122"/>
              </a:rPr>
              <a:t>MySQL</a:t>
            </a:r>
            <a:r>
              <a:rPr lang="zh-CN" altLang="en-US" sz="1600" kern="100" dirty="0">
                <a:effectLst/>
                <a:latin typeface="等线" panose="02010600030101010101" pitchFamily="2" charset="-122"/>
                <a:ea typeface="等线" panose="02010600030101010101" pitchFamily="2" charset="-122"/>
                <a:cs typeface="微软雅黑" panose="020B0503020204020204" pitchFamily="34" charset="-122"/>
              </a:rPr>
              <a:t>数据库，实现了数据的增删改查操作。这个过程中，我感受到了数据库在</a:t>
            </a:r>
            <a:r>
              <a:rPr lang="en-US" altLang="zh-CN" sz="1600" kern="100" dirty="0">
                <a:effectLst/>
                <a:latin typeface="等线" panose="02010600030101010101" pitchFamily="2" charset="-122"/>
                <a:ea typeface="等线" panose="02010600030101010101" pitchFamily="2" charset="-122"/>
                <a:cs typeface="微软雅黑" panose="020B0503020204020204" pitchFamily="34" charset="-122"/>
              </a:rPr>
              <a:t>Web</a:t>
            </a:r>
            <a:r>
              <a:rPr lang="zh-CN" altLang="en-US" sz="1600" kern="100" dirty="0">
                <a:effectLst/>
                <a:latin typeface="等线" panose="02010600030101010101" pitchFamily="2" charset="-122"/>
                <a:ea typeface="等线" panose="02010600030101010101" pitchFamily="2" charset="-122"/>
                <a:cs typeface="微软雅黑" panose="020B0503020204020204" pitchFamily="34" charset="-122"/>
              </a:rPr>
              <a:t>应用中的重要性，也学会了如何合理地设计和使用数据库。</a:t>
            </a:r>
            <a:endParaRPr lang="zh-CN" altLang="en-US" sz="1600" kern="100" dirty="0">
              <a:effectLst/>
              <a:latin typeface="等线" panose="02010600030101010101" pitchFamily="2" charset="-122"/>
              <a:ea typeface="等线" panose="02010600030101010101" pitchFamily="2" charset="-122"/>
              <a:cs typeface="Times New Roman" panose="02020603050405020304" pitchFamily="18" charset="0"/>
            </a:endParaRPr>
          </a:p>
          <a:p>
            <a:pPr marL="0" marR="0" indent="304800" algn="just">
              <a:spcBef>
                <a:spcPts val="0"/>
              </a:spcBef>
              <a:spcAft>
                <a:spcPts val="0"/>
              </a:spcAft>
            </a:pPr>
            <a:r>
              <a:rPr lang="zh-CN" altLang="en-US" sz="1600" kern="100" dirty="0">
                <a:effectLst/>
                <a:latin typeface="等线" panose="02010600030101010101" pitchFamily="2" charset="-122"/>
                <a:ea typeface="等线" panose="02010600030101010101" pitchFamily="2" charset="-122"/>
                <a:cs typeface="微软雅黑" panose="020B0503020204020204" pitchFamily="34" charset="-122"/>
              </a:rPr>
              <a:t>（</a:t>
            </a:r>
            <a:r>
              <a:rPr lang="en-US" altLang="zh-CN" sz="1600" kern="100" dirty="0">
                <a:effectLst/>
                <a:latin typeface="等线" panose="02010600030101010101" pitchFamily="2" charset="-122"/>
                <a:ea typeface="等线" panose="02010600030101010101" pitchFamily="2" charset="-122"/>
                <a:cs typeface="微软雅黑" panose="020B0503020204020204" pitchFamily="34" charset="-122"/>
              </a:rPr>
              <a:t>3</a:t>
            </a:r>
            <a:r>
              <a:rPr lang="zh-CN" altLang="en-US" sz="1600" kern="100" dirty="0">
                <a:effectLst/>
                <a:latin typeface="等线" panose="02010600030101010101" pitchFamily="2" charset="-122"/>
                <a:ea typeface="等线" panose="02010600030101010101" pitchFamily="2" charset="-122"/>
                <a:cs typeface="微软雅黑" panose="020B0503020204020204" pitchFamily="34" charset="-122"/>
              </a:rPr>
              <a:t>）项目的调试与优化：在项目制作的过程中，常常遇到了很多问题和挑战。有时是一个小小的</a:t>
            </a:r>
            <a:r>
              <a:rPr lang="en-US" altLang="zh-CN" sz="1600" kern="100" dirty="0">
                <a:effectLst/>
                <a:latin typeface="等线" panose="02010600030101010101" pitchFamily="2" charset="-122"/>
                <a:ea typeface="等线" panose="02010600030101010101" pitchFamily="2" charset="-122"/>
                <a:cs typeface="微软雅黑" panose="020B0503020204020204" pitchFamily="34" charset="-122"/>
              </a:rPr>
              <a:t>bug</a:t>
            </a:r>
            <a:r>
              <a:rPr lang="zh-CN" altLang="en-US" sz="1600" kern="100" dirty="0">
                <a:effectLst/>
                <a:latin typeface="等线" panose="02010600030101010101" pitchFamily="2" charset="-122"/>
                <a:ea typeface="等线" panose="02010600030101010101" pitchFamily="2" charset="-122"/>
                <a:cs typeface="微软雅黑" panose="020B0503020204020204" pitchFamily="34" charset="-122"/>
              </a:rPr>
              <a:t>让我纠结半天，有时是一个复杂的功能让我束手无策。但正是这些困难和挑战，让我更加深入地了解了前端开发的细节和技巧。在调试过程中，运用浏览器的开发者工具来查看和修改页面的元素和样式，使用控制台来查看和打印变量的值。运用这些工具让我更快地定位和解决问题。在优化方面，我注重了代码的可读性和可维护性。我尽量让代码结构清晰、逻辑简单，避免使用过于复杂的算法和技巧。同时，我也对页面进行了性能优化，如图片懒加载、减少</a:t>
            </a:r>
            <a:r>
              <a:rPr lang="en-US" altLang="zh-CN" sz="1600" kern="100" dirty="0">
                <a:effectLst/>
                <a:latin typeface="等线" panose="02010600030101010101" pitchFamily="2" charset="-122"/>
                <a:ea typeface="等线" panose="02010600030101010101" pitchFamily="2" charset="-122"/>
                <a:cs typeface="微软雅黑" panose="020B0503020204020204" pitchFamily="34" charset="-122"/>
              </a:rPr>
              <a:t>HTTP</a:t>
            </a:r>
            <a:r>
              <a:rPr lang="zh-CN" altLang="en-US" sz="1600" kern="100" dirty="0">
                <a:effectLst/>
                <a:latin typeface="等线" panose="02010600030101010101" pitchFamily="2" charset="-122"/>
                <a:ea typeface="等线" panose="02010600030101010101" pitchFamily="2" charset="-122"/>
                <a:cs typeface="微软雅黑" panose="020B0503020204020204" pitchFamily="34" charset="-122"/>
              </a:rPr>
              <a:t>请求等，提高了页面的加载速度和用户体验。</a:t>
            </a:r>
            <a:endParaRPr lang="zh-CN" altLang="en-US" sz="16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2754904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942285" y="-10191"/>
            <a:ext cx="2249715" cy="6858000"/>
          </a:xfrm>
          <a:prstGeom prst="rect">
            <a:avLst/>
          </a:prstGeom>
          <a:solidFill>
            <a:srgbClr val="3843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3" name="文本框 2"/>
          <p:cNvSpPr txBox="1"/>
          <p:nvPr/>
        </p:nvSpPr>
        <p:spPr>
          <a:xfrm>
            <a:off x="1425004" y="509861"/>
            <a:ext cx="2656459" cy="460375"/>
          </a:xfrm>
          <a:prstGeom prst="rect">
            <a:avLst/>
          </a:prstGeom>
          <a:noFill/>
        </p:spPr>
        <p:txBody>
          <a:bodyPr wrap="square" rtlCol="0">
            <a:spAutoFit/>
          </a:bodyPr>
          <a:lstStyle/>
          <a:p>
            <a:r>
              <a:rPr lang="zh-CN" altLang="en-US" sz="2400" b="1" dirty="0">
                <a:solidFill>
                  <a:schemeClr val="bg2">
                    <a:lumMod val="25000"/>
                  </a:schemeClr>
                </a:solidFill>
                <a:latin typeface="微软雅黑" panose="020B0503020204020204" pitchFamily="34" charset="-122"/>
                <a:ea typeface="微软雅黑" panose="020B0503020204020204" pitchFamily="34" charset="-122"/>
              </a:rPr>
              <a:t>心得体会</a:t>
            </a:r>
          </a:p>
        </p:txBody>
      </p:sp>
      <p:pic>
        <p:nvPicPr>
          <p:cNvPr id="4" name="图形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516998" y="420430"/>
            <a:ext cx="1068278" cy="1102192"/>
          </a:xfrm>
          <a:prstGeom prst="rect">
            <a:avLst/>
          </a:prstGeom>
        </p:spPr>
      </p:pic>
      <p:sp>
        <p:nvSpPr>
          <p:cNvPr id="6" name="椭圆 5"/>
          <p:cNvSpPr/>
          <p:nvPr/>
        </p:nvSpPr>
        <p:spPr>
          <a:xfrm>
            <a:off x="968457" y="577043"/>
            <a:ext cx="327299" cy="327299"/>
          </a:xfrm>
          <a:prstGeom prst="ellipse">
            <a:avLst/>
          </a:prstGeom>
          <a:solidFill>
            <a:srgbClr val="3843B3"/>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dirty="0">
              <a:latin typeface="微软雅黑" panose="020B0503020204020204" pitchFamily="34" charset="-122"/>
              <a:ea typeface="微软雅黑" panose="020B0503020204020204" pitchFamily="34" charset="-122"/>
            </a:endParaRPr>
          </a:p>
        </p:txBody>
      </p:sp>
      <p:sp>
        <p:nvSpPr>
          <p:cNvPr id="8" name="文本框 7"/>
          <p:cNvSpPr txBox="1"/>
          <p:nvPr/>
        </p:nvSpPr>
        <p:spPr>
          <a:xfrm>
            <a:off x="10152183" y="4172670"/>
            <a:ext cx="1787029" cy="460375"/>
          </a:xfrm>
          <a:prstGeom prst="rect">
            <a:avLst/>
          </a:prstGeom>
          <a:noFill/>
        </p:spPr>
        <p:txBody>
          <a:bodyPr wrap="squar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心得体会</a:t>
            </a:r>
          </a:p>
        </p:txBody>
      </p:sp>
      <p:sp>
        <p:nvSpPr>
          <p:cNvPr id="9" name="文本框 8"/>
          <p:cNvSpPr txBox="1"/>
          <p:nvPr/>
        </p:nvSpPr>
        <p:spPr>
          <a:xfrm>
            <a:off x="10152185" y="2582349"/>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功能设计</a:t>
            </a:r>
          </a:p>
        </p:txBody>
      </p:sp>
      <p:sp>
        <p:nvSpPr>
          <p:cNvPr id="10" name="文本框 9"/>
          <p:cNvSpPr txBox="1"/>
          <p:nvPr/>
        </p:nvSpPr>
        <p:spPr>
          <a:xfrm>
            <a:off x="10152673" y="2073555"/>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项目介绍</a:t>
            </a:r>
          </a:p>
        </p:txBody>
      </p:sp>
      <p:sp>
        <p:nvSpPr>
          <p:cNvPr id="11" name="文本框 10"/>
          <p:cNvSpPr txBox="1"/>
          <p:nvPr/>
        </p:nvSpPr>
        <p:spPr>
          <a:xfrm>
            <a:off x="10152184" y="3123723"/>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项目亮点</a:t>
            </a:r>
          </a:p>
        </p:txBody>
      </p:sp>
      <p:sp>
        <p:nvSpPr>
          <p:cNvPr id="12" name="文本框 11"/>
          <p:cNvSpPr txBox="1"/>
          <p:nvPr/>
        </p:nvSpPr>
        <p:spPr>
          <a:xfrm>
            <a:off x="10152183" y="3663876"/>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项目难点</a:t>
            </a:r>
          </a:p>
        </p:txBody>
      </p:sp>
      <p:sp>
        <p:nvSpPr>
          <p:cNvPr id="13" name="文本框 12">
            <a:extLst>
              <a:ext uri="{FF2B5EF4-FFF2-40B4-BE49-F238E27FC236}">
                <a16:creationId xmlns:a16="http://schemas.microsoft.com/office/drawing/2014/main" id="{B2331C8A-CF8F-AA59-1731-C7DC6037B05F}"/>
              </a:ext>
            </a:extLst>
          </p:cNvPr>
          <p:cNvSpPr txBox="1"/>
          <p:nvPr/>
        </p:nvSpPr>
        <p:spPr>
          <a:xfrm>
            <a:off x="811988" y="970236"/>
            <a:ext cx="8877510" cy="5755422"/>
          </a:xfrm>
          <a:prstGeom prst="rect">
            <a:avLst/>
          </a:prstGeom>
          <a:noFill/>
        </p:spPr>
        <p:txBody>
          <a:bodyPr wrap="square" rtlCol="0">
            <a:spAutoFit/>
          </a:bodyPr>
          <a:lstStyle/>
          <a:p>
            <a:pPr marL="0" marR="0" indent="304800" algn="just">
              <a:spcBef>
                <a:spcPts val="0"/>
              </a:spcBef>
              <a:spcAft>
                <a:spcPts val="0"/>
              </a:spcAft>
            </a:pPr>
            <a:r>
              <a:rPr lang="zh-CN" altLang="en-US" sz="1600" kern="100" dirty="0">
                <a:effectLst/>
                <a:latin typeface="等线" panose="02010600030101010101" pitchFamily="2" charset="-122"/>
                <a:ea typeface="等线" panose="02010600030101010101" pitchFamily="2" charset="-122"/>
                <a:cs typeface="微软雅黑" panose="020B0503020204020204" pitchFamily="34" charset="-122"/>
              </a:rPr>
              <a:t>关于代码编写，</a:t>
            </a:r>
            <a:endParaRPr lang="zh-CN" altLang="en-US" sz="1600" kern="100" dirty="0">
              <a:effectLst/>
              <a:latin typeface="等线" panose="02010600030101010101" pitchFamily="2" charset="-122"/>
              <a:ea typeface="等线" panose="02010600030101010101" pitchFamily="2" charset="-122"/>
              <a:cs typeface="Times New Roman" panose="02020603050405020304" pitchFamily="18" charset="0"/>
            </a:endParaRPr>
          </a:p>
          <a:p>
            <a:pPr marL="0" marR="0" indent="304800" algn="just">
              <a:spcBef>
                <a:spcPts val="0"/>
              </a:spcBef>
              <a:spcAft>
                <a:spcPts val="0"/>
              </a:spcAft>
            </a:pPr>
            <a:r>
              <a:rPr lang="zh-CN" altLang="en-US" sz="1600" kern="100" dirty="0">
                <a:effectLst/>
                <a:latin typeface="等线" panose="02010600030101010101" pitchFamily="2" charset="-122"/>
                <a:ea typeface="等线" panose="02010600030101010101" pitchFamily="2" charset="-122"/>
                <a:cs typeface="微软雅黑" panose="020B0503020204020204" pitchFamily="34" charset="-122"/>
              </a:rPr>
              <a:t>（</a:t>
            </a:r>
            <a:r>
              <a:rPr lang="en-US" altLang="zh-CN" sz="1600" kern="100" dirty="0">
                <a:effectLst/>
                <a:latin typeface="等线" panose="02010600030101010101" pitchFamily="2" charset="-122"/>
                <a:ea typeface="等线" panose="02010600030101010101" pitchFamily="2" charset="-122"/>
                <a:cs typeface="微软雅黑" panose="020B0503020204020204" pitchFamily="34" charset="-122"/>
              </a:rPr>
              <a:t>1</a:t>
            </a:r>
            <a:r>
              <a:rPr lang="zh-CN" altLang="en-US" sz="1600" kern="100" dirty="0">
                <a:effectLst/>
                <a:latin typeface="等线" panose="02010600030101010101" pitchFamily="2" charset="-122"/>
                <a:ea typeface="等线" panose="02010600030101010101" pitchFamily="2" charset="-122"/>
                <a:cs typeface="微软雅黑" panose="020B0503020204020204" pitchFamily="34" charset="-122"/>
              </a:rPr>
              <a:t>）代码注释的重要性：</a:t>
            </a:r>
            <a:endParaRPr lang="zh-CN" altLang="en-US" sz="1600" kern="100" dirty="0">
              <a:effectLst/>
              <a:latin typeface="等线" panose="02010600030101010101" pitchFamily="2" charset="-122"/>
              <a:ea typeface="等线" panose="02010600030101010101" pitchFamily="2" charset="-122"/>
              <a:cs typeface="Times New Roman" panose="02020603050405020304" pitchFamily="18" charset="0"/>
            </a:endParaRPr>
          </a:p>
          <a:p>
            <a:pPr marL="0" marR="0" indent="304800" algn="just">
              <a:spcBef>
                <a:spcPts val="0"/>
              </a:spcBef>
              <a:spcAft>
                <a:spcPts val="0"/>
              </a:spcAft>
            </a:pPr>
            <a:r>
              <a:rPr lang="en-US" altLang="zh-CN" sz="1600" kern="100" dirty="0">
                <a:effectLst/>
                <a:latin typeface="等线" panose="02010600030101010101" pitchFamily="2" charset="-122"/>
                <a:ea typeface="等线" panose="02010600030101010101" pitchFamily="2" charset="-122"/>
                <a:cs typeface="微软雅黑" panose="020B0503020204020204" pitchFamily="34" charset="-122"/>
              </a:rPr>
              <a:t>1.</a:t>
            </a:r>
            <a:r>
              <a:rPr lang="zh-CN" altLang="en-US" sz="1600" kern="100" dirty="0">
                <a:effectLst/>
                <a:latin typeface="等线" panose="02010600030101010101" pitchFamily="2" charset="-122"/>
                <a:ea typeface="等线" panose="02010600030101010101" pitchFamily="2" charset="-122"/>
                <a:cs typeface="微软雅黑" panose="020B0503020204020204" pitchFamily="34" charset="-122"/>
              </a:rPr>
              <a:t>提高代码可读性：通过添加注释，可以帮助其他开发人员更容易地理解代码的意图和逻辑。清晰的注释可以使代码更易于阅读和理解，缩短新人入门的时间。</a:t>
            </a:r>
            <a:endParaRPr lang="zh-CN" altLang="en-US" sz="1600" kern="100" dirty="0">
              <a:effectLst/>
              <a:latin typeface="等线" panose="02010600030101010101" pitchFamily="2" charset="-122"/>
              <a:ea typeface="等线" panose="02010600030101010101" pitchFamily="2" charset="-122"/>
              <a:cs typeface="Times New Roman" panose="02020603050405020304" pitchFamily="18" charset="0"/>
            </a:endParaRPr>
          </a:p>
          <a:p>
            <a:pPr marL="0" marR="0" indent="304800" algn="just">
              <a:spcBef>
                <a:spcPts val="0"/>
              </a:spcBef>
              <a:spcAft>
                <a:spcPts val="0"/>
              </a:spcAft>
            </a:pPr>
            <a:r>
              <a:rPr lang="en-US" altLang="zh-CN" sz="1600" kern="100" dirty="0">
                <a:effectLst/>
                <a:latin typeface="等线" panose="02010600030101010101" pitchFamily="2" charset="-122"/>
                <a:ea typeface="等线" panose="02010600030101010101" pitchFamily="2" charset="-122"/>
                <a:cs typeface="微软雅黑" panose="020B0503020204020204" pitchFamily="34" charset="-122"/>
              </a:rPr>
              <a:t>2.</a:t>
            </a:r>
            <a:r>
              <a:rPr lang="zh-CN" altLang="en-US" sz="1600" kern="100" dirty="0">
                <a:effectLst/>
                <a:latin typeface="等线" panose="02010600030101010101" pitchFamily="2" charset="-122"/>
                <a:ea typeface="等线" panose="02010600030101010101" pitchFamily="2" charset="-122"/>
                <a:cs typeface="微软雅黑" panose="020B0503020204020204" pitchFamily="34" charset="-122"/>
              </a:rPr>
              <a:t>方便代码维护：在代码中添加注释可以帮助开发人员快速定位和理解特定功能或模块的实现方式，从而更容易进行代码的维护和修改。</a:t>
            </a:r>
            <a:endParaRPr lang="zh-CN" altLang="en-US" sz="1600" kern="100" dirty="0">
              <a:effectLst/>
              <a:latin typeface="等线" panose="02010600030101010101" pitchFamily="2" charset="-122"/>
              <a:ea typeface="等线" panose="02010600030101010101" pitchFamily="2" charset="-122"/>
              <a:cs typeface="Times New Roman" panose="02020603050405020304" pitchFamily="18" charset="0"/>
            </a:endParaRPr>
          </a:p>
          <a:p>
            <a:pPr marL="0" marR="0" indent="304800" algn="just">
              <a:spcBef>
                <a:spcPts val="0"/>
              </a:spcBef>
              <a:spcAft>
                <a:spcPts val="0"/>
              </a:spcAft>
            </a:pPr>
            <a:r>
              <a:rPr lang="en-US" altLang="zh-CN" sz="1600" kern="100" dirty="0">
                <a:effectLst/>
                <a:latin typeface="等线" panose="02010600030101010101" pitchFamily="2" charset="-122"/>
                <a:ea typeface="等线" panose="02010600030101010101" pitchFamily="2" charset="-122"/>
                <a:cs typeface="微软雅黑" panose="020B0503020204020204" pitchFamily="34" charset="-122"/>
              </a:rPr>
              <a:t>3.</a:t>
            </a:r>
            <a:r>
              <a:rPr lang="zh-CN" altLang="en-US" sz="1600" kern="100" dirty="0">
                <a:effectLst/>
                <a:latin typeface="等线" panose="02010600030101010101" pitchFamily="2" charset="-122"/>
                <a:ea typeface="等线" panose="02010600030101010101" pitchFamily="2" charset="-122"/>
                <a:cs typeface="微软雅黑" panose="020B0503020204020204" pitchFamily="34" charset="-122"/>
              </a:rPr>
              <a:t>减少错误和</a:t>
            </a:r>
            <a:r>
              <a:rPr lang="en-US" altLang="zh-CN" sz="1600" kern="100" dirty="0">
                <a:effectLst/>
                <a:latin typeface="等线" panose="02010600030101010101" pitchFamily="2" charset="-122"/>
                <a:ea typeface="等线" panose="02010600030101010101" pitchFamily="2" charset="-122"/>
                <a:cs typeface="微软雅黑" panose="020B0503020204020204" pitchFamily="34" charset="-122"/>
              </a:rPr>
              <a:t>bug</a:t>
            </a:r>
            <a:r>
              <a:rPr lang="zh-CN" altLang="en-US" sz="1600" kern="100" dirty="0">
                <a:effectLst/>
                <a:latin typeface="等线" panose="02010600030101010101" pitchFamily="2" charset="-122"/>
                <a:ea typeface="等线" panose="02010600030101010101" pitchFamily="2" charset="-122"/>
                <a:cs typeface="微软雅黑" panose="020B0503020204020204" pitchFamily="34" charset="-122"/>
              </a:rPr>
              <a:t>：通过注释可以提醒开发人员注意某些特殊情况或潜在的问题，有助于减少代码中的错误和</a:t>
            </a:r>
            <a:r>
              <a:rPr lang="en-US" altLang="zh-CN" sz="1600" kern="100" dirty="0">
                <a:effectLst/>
                <a:latin typeface="等线" panose="02010600030101010101" pitchFamily="2" charset="-122"/>
                <a:ea typeface="等线" panose="02010600030101010101" pitchFamily="2" charset="-122"/>
                <a:cs typeface="微软雅黑" panose="020B0503020204020204" pitchFamily="34" charset="-122"/>
              </a:rPr>
              <a:t>bug</a:t>
            </a:r>
            <a:r>
              <a:rPr lang="zh-CN" altLang="en-US" sz="1600" kern="100" dirty="0">
                <a:effectLst/>
                <a:latin typeface="等线" panose="02010600030101010101" pitchFamily="2" charset="-122"/>
                <a:ea typeface="等线" panose="02010600030101010101" pitchFamily="2" charset="-122"/>
                <a:cs typeface="微软雅黑" panose="020B0503020204020204" pitchFamily="34" charset="-122"/>
              </a:rPr>
              <a:t>，提高代码的质量和稳定性。</a:t>
            </a:r>
            <a:endParaRPr lang="zh-CN" altLang="en-US" sz="1600" kern="100" dirty="0">
              <a:effectLst/>
              <a:latin typeface="等线" panose="02010600030101010101" pitchFamily="2" charset="-122"/>
              <a:ea typeface="等线" panose="02010600030101010101" pitchFamily="2" charset="-122"/>
              <a:cs typeface="Times New Roman" panose="02020603050405020304" pitchFamily="18" charset="0"/>
            </a:endParaRPr>
          </a:p>
          <a:p>
            <a:pPr marL="0" marR="0" indent="304800" algn="just">
              <a:spcBef>
                <a:spcPts val="0"/>
              </a:spcBef>
              <a:spcAft>
                <a:spcPts val="0"/>
              </a:spcAft>
            </a:pPr>
            <a:r>
              <a:rPr lang="en-US" altLang="zh-CN" sz="1600" kern="100" dirty="0">
                <a:effectLst/>
                <a:latin typeface="等线" panose="02010600030101010101" pitchFamily="2" charset="-122"/>
                <a:ea typeface="等线" panose="02010600030101010101" pitchFamily="2" charset="-122"/>
                <a:cs typeface="微软雅黑" panose="020B0503020204020204" pitchFamily="34" charset="-122"/>
              </a:rPr>
              <a:t>4.</a:t>
            </a:r>
            <a:r>
              <a:rPr lang="zh-CN" altLang="en-US" sz="1600" kern="100" dirty="0">
                <a:effectLst/>
                <a:latin typeface="等线" panose="02010600030101010101" pitchFamily="2" charset="-122"/>
                <a:ea typeface="等线" panose="02010600030101010101" pitchFamily="2" charset="-122"/>
                <a:cs typeface="微软雅黑" panose="020B0503020204020204" pitchFamily="34" charset="-122"/>
              </a:rPr>
              <a:t>记录变更历史：在注释中记录代码的变更历史和修改内容，可以帮助团队成员了解代码的演变过程，方便追溯和回溯代码的修改记录。</a:t>
            </a:r>
            <a:endParaRPr lang="zh-CN" altLang="en-US" sz="1600" kern="100" dirty="0">
              <a:effectLst/>
              <a:latin typeface="等线" panose="02010600030101010101" pitchFamily="2" charset="-122"/>
              <a:ea typeface="等线" panose="02010600030101010101" pitchFamily="2" charset="-122"/>
              <a:cs typeface="Times New Roman" panose="02020603050405020304" pitchFamily="18" charset="0"/>
            </a:endParaRPr>
          </a:p>
          <a:p>
            <a:pPr marL="0" marR="0" indent="304800" algn="just">
              <a:spcBef>
                <a:spcPts val="0"/>
              </a:spcBef>
              <a:spcAft>
                <a:spcPts val="0"/>
              </a:spcAft>
            </a:pPr>
            <a:r>
              <a:rPr lang="en-US" altLang="zh-CN" sz="1600" kern="100" dirty="0">
                <a:effectLst/>
                <a:latin typeface="等线" panose="02010600030101010101" pitchFamily="2" charset="-122"/>
                <a:ea typeface="等线" panose="02010600030101010101" pitchFamily="2" charset="-122"/>
                <a:cs typeface="微软雅黑" panose="020B0503020204020204" pitchFamily="34" charset="-122"/>
              </a:rPr>
              <a:t>5.</a:t>
            </a:r>
            <a:r>
              <a:rPr lang="zh-CN" altLang="en-US" sz="1600" kern="100" dirty="0">
                <a:effectLst/>
                <a:latin typeface="等线" panose="02010600030101010101" pitchFamily="2" charset="-122"/>
                <a:ea typeface="等线" panose="02010600030101010101" pitchFamily="2" charset="-122"/>
                <a:cs typeface="微软雅黑" panose="020B0503020204020204" pitchFamily="34" charset="-122"/>
              </a:rPr>
              <a:t>遵循最佳实践：良好的注释规范是编程的最佳实践之一，有助于形成团队统一的编码风格和规范，提高代码的一致性和可维护性。</a:t>
            </a:r>
            <a:endParaRPr lang="zh-CN" altLang="en-US" sz="1600" kern="100" dirty="0">
              <a:effectLst/>
              <a:latin typeface="等线" panose="02010600030101010101" pitchFamily="2" charset="-122"/>
              <a:ea typeface="等线" panose="02010600030101010101" pitchFamily="2" charset="-122"/>
              <a:cs typeface="Times New Roman" panose="02020603050405020304" pitchFamily="18" charset="0"/>
            </a:endParaRPr>
          </a:p>
          <a:p>
            <a:pPr marL="0" marR="0" indent="304800" algn="just">
              <a:spcBef>
                <a:spcPts val="0"/>
              </a:spcBef>
              <a:spcAft>
                <a:spcPts val="0"/>
              </a:spcAft>
            </a:pPr>
            <a:r>
              <a:rPr lang="zh-CN" altLang="en-US" sz="1600" kern="100" dirty="0">
                <a:effectLst/>
                <a:latin typeface="等线" panose="02010600030101010101" pitchFamily="2" charset="-122"/>
                <a:ea typeface="等线" panose="02010600030101010101" pitchFamily="2" charset="-122"/>
                <a:cs typeface="微软雅黑" panose="020B0503020204020204" pitchFamily="34" charset="-122"/>
              </a:rPr>
              <a:t>（</a:t>
            </a:r>
            <a:r>
              <a:rPr lang="en-US" altLang="zh-CN" sz="1600" kern="100" dirty="0">
                <a:effectLst/>
                <a:latin typeface="等线" panose="02010600030101010101" pitchFamily="2" charset="-122"/>
                <a:ea typeface="等线" panose="02010600030101010101" pitchFamily="2" charset="-122"/>
                <a:cs typeface="微软雅黑" panose="020B0503020204020204" pitchFamily="34" charset="-122"/>
              </a:rPr>
              <a:t>2</a:t>
            </a:r>
            <a:r>
              <a:rPr lang="zh-CN" altLang="en-US" sz="1600" kern="100" dirty="0">
                <a:effectLst/>
                <a:latin typeface="等线" panose="02010600030101010101" pitchFamily="2" charset="-122"/>
                <a:ea typeface="等线" panose="02010600030101010101" pitchFamily="2" charset="-122"/>
                <a:cs typeface="微软雅黑" panose="020B0503020204020204" pitchFamily="34" charset="-122"/>
              </a:rPr>
              <a:t>）模块化的重要性：</a:t>
            </a:r>
            <a:endParaRPr lang="zh-CN" altLang="en-US" sz="1600" kern="100" dirty="0">
              <a:effectLst/>
              <a:latin typeface="等线" panose="02010600030101010101" pitchFamily="2" charset="-122"/>
              <a:ea typeface="等线" panose="02010600030101010101" pitchFamily="2" charset="-122"/>
              <a:cs typeface="Times New Roman" panose="02020603050405020304" pitchFamily="18" charset="0"/>
            </a:endParaRPr>
          </a:p>
          <a:p>
            <a:pPr marL="0" marR="0" indent="304800" algn="just">
              <a:spcBef>
                <a:spcPts val="0"/>
              </a:spcBef>
              <a:spcAft>
                <a:spcPts val="0"/>
              </a:spcAft>
            </a:pPr>
            <a:r>
              <a:rPr lang="en-US" altLang="zh-CN" sz="1600" kern="100" dirty="0">
                <a:effectLst/>
                <a:latin typeface="等线" panose="02010600030101010101" pitchFamily="2" charset="-122"/>
                <a:ea typeface="等线" panose="02010600030101010101" pitchFamily="2" charset="-122"/>
                <a:cs typeface="微软雅黑" panose="020B0503020204020204" pitchFamily="34" charset="-122"/>
              </a:rPr>
              <a:t>1.</a:t>
            </a:r>
            <a:r>
              <a:rPr lang="zh-CN" altLang="en-US" sz="1600" kern="100" dirty="0">
                <a:effectLst/>
                <a:latin typeface="等线" panose="02010600030101010101" pitchFamily="2" charset="-122"/>
                <a:ea typeface="等线" panose="02010600030101010101" pitchFamily="2" charset="-122"/>
                <a:cs typeface="微软雅黑" panose="020B0503020204020204" pitchFamily="34" charset="-122"/>
              </a:rPr>
              <a:t>提高代码复用性：通过模块化的设计，可以将代码分解成独立的模块，提高代码的复用性和可扩展性。可以更方便地在不同项目中重复使用模块，减少重复编写相似代码的工作量。</a:t>
            </a:r>
            <a:endParaRPr lang="zh-CN" altLang="en-US" sz="1600" kern="100" dirty="0">
              <a:effectLst/>
              <a:latin typeface="等线" panose="02010600030101010101" pitchFamily="2" charset="-122"/>
              <a:ea typeface="等线" panose="02010600030101010101" pitchFamily="2" charset="-122"/>
              <a:cs typeface="Times New Roman" panose="02020603050405020304" pitchFamily="18" charset="0"/>
            </a:endParaRPr>
          </a:p>
          <a:p>
            <a:pPr marL="0" marR="0" indent="304800" algn="just">
              <a:spcBef>
                <a:spcPts val="0"/>
              </a:spcBef>
              <a:spcAft>
                <a:spcPts val="0"/>
              </a:spcAft>
            </a:pPr>
            <a:r>
              <a:rPr lang="en-US" altLang="zh-CN" sz="1600" kern="100" dirty="0">
                <a:effectLst/>
                <a:latin typeface="等线" panose="02010600030101010101" pitchFamily="2" charset="-122"/>
                <a:ea typeface="等线" panose="02010600030101010101" pitchFamily="2" charset="-122"/>
                <a:cs typeface="微软雅黑" panose="020B0503020204020204" pitchFamily="34" charset="-122"/>
              </a:rPr>
              <a:t>2.</a:t>
            </a:r>
            <a:r>
              <a:rPr lang="zh-CN" altLang="en-US" sz="1600" kern="100" dirty="0">
                <a:effectLst/>
                <a:latin typeface="等线" panose="02010600030101010101" pitchFamily="2" charset="-122"/>
                <a:ea typeface="等线" panose="02010600030101010101" pitchFamily="2" charset="-122"/>
                <a:cs typeface="微软雅黑" panose="020B0503020204020204" pitchFamily="34" charset="-122"/>
              </a:rPr>
              <a:t>降低耦合度：模块化设计可以降低代码之间的耦合度，使各个模块之间的依赖关系更清晰和简单。这样可以减少代码的修改范围，提高代码的灵活性和可维护性。</a:t>
            </a:r>
            <a:endParaRPr lang="zh-CN" altLang="en-US" sz="1600" kern="100" dirty="0">
              <a:effectLst/>
              <a:latin typeface="等线" panose="02010600030101010101" pitchFamily="2" charset="-122"/>
              <a:ea typeface="等线" panose="02010600030101010101" pitchFamily="2" charset="-122"/>
              <a:cs typeface="Times New Roman" panose="02020603050405020304" pitchFamily="18" charset="0"/>
            </a:endParaRPr>
          </a:p>
          <a:p>
            <a:pPr marL="0" marR="0" indent="304800" algn="just">
              <a:spcBef>
                <a:spcPts val="0"/>
              </a:spcBef>
              <a:spcAft>
                <a:spcPts val="0"/>
              </a:spcAft>
            </a:pPr>
            <a:r>
              <a:rPr lang="en-US" altLang="zh-CN" sz="1600" kern="100" dirty="0">
                <a:effectLst/>
                <a:latin typeface="等线" panose="02010600030101010101" pitchFamily="2" charset="-122"/>
                <a:ea typeface="等线" panose="02010600030101010101" pitchFamily="2" charset="-122"/>
                <a:cs typeface="微软雅黑" panose="020B0503020204020204" pitchFamily="34" charset="-122"/>
              </a:rPr>
              <a:t>3.</a:t>
            </a:r>
            <a:r>
              <a:rPr lang="zh-CN" altLang="en-US" sz="1600" kern="100" dirty="0">
                <a:effectLst/>
                <a:latin typeface="等线" panose="02010600030101010101" pitchFamily="2" charset="-122"/>
                <a:ea typeface="等线" panose="02010600030101010101" pitchFamily="2" charset="-122"/>
                <a:cs typeface="微软雅黑" panose="020B0503020204020204" pitchFamily="34" charset="-122"/>
              </a:rPr>
              <a:t>提高开发效率：通过模块化的设计，可以使团队成员更好地分工合作，各自负责不同模块的开发和维护。这样可以提高开发效率，加快项目的进度。</a:t>
            </a:r>
            <a:endParaRPr lang="zh-CN" altLang="en-US" sz="1600" kern="100" dirty="0">
              <a:effectLst/>
              <a:latin typeface="等线" panose="02010600030101010101" pitchFamily="2" charset="-122"/>
              <a:ea typeface="等线" panose="02010600030101010101" pitchFamily="2" charset="-122"/>
              <a:cs typeface="Times New Roman" panose="02020603050405020304" pitchFamily="18" charset="0"/>
            </a:endParaRPr>
          </a:p>
          <a:p>
            <a:pPr marL="0" marR="0" indent="304800" algn="just">
              <a:spcBef>
                <a:spcPts val="0"/>
              </a:spcBef>
              <a:spcAft>
                <a:spcPts val="0"/>
              </a:spcAft>
            </a:pPr>
            <a:r>
              <a:rPr lang="en-US" altLang="zh-CN" sz="1600" kern="100" dirty="0">
                <a:effectLst/>
                <a:latin typeface="等线" panose="02010600030101010101" pitchFamily="2" charset="-122"/>
                <a:ea typeface="等线" panose="02010600030101010101" pitchFamily="2" charset="-122"/>
                <a:cs typeface="微软雅黑" panose="020B0503020204020204" pitchFamily="34" charset="-122"/>
              </a:rPr>
              <a:t>4.</a:t>
            </a:r>
            <a:r>
              <a:rPr lang="zh-CN" altLang="en-US" sz="1600" kern="100" dirty="0">
                <a:effectLst/>
                <a:latin typeface="等线" panose="02010600030101010101" pitchFamily="2" charset="-122"/>
                <a:ea typeface="等线" panose="02010600030101010101" pitchFamily="2" charset="-122"/>
                <a:cs typeface="微软雅黑" panose="020B0503020204020204" pitchFamily="34" charset="-122"/>
              </a:rPr>
              <a:t>易于测试和调试：模块化的设计使代码更易于测试和调试，可以单独测试和调试每个模块，减少错误的影响范围，提高代码的质量和稳定性。</a:t>
            </a:r>
            <a:endParaRPr lang="zh-CN" altLang="en-US" sz="1600" kern="100" dirty="0">
              <a:effectLst/>
              <a:latin typeface="等线" panose="02010600030101010101" pitchFamily="2" charset="-122"/>
              <a:ea typeface="等线" panose="02010600030101010101" pitchFamily="2" charset="-122"/>
              <a:cs typeface="Times New Roman" panose="02020603050405020304" pitchFamily="18" charset="0"/>
            </a:endParaRPr>
          </a:p>
          <a:p>
            <a:pPr marL="0" marR="0" indent="304800" algn="just">
              <a:spcBef>
                <a:spcPts val="0"/>
              </a:spcBef>
              <a:spcAft>
                <a:spcPts val="0"/>
              </a:spcAft>
            </a:pPr>
            <a:r>
              <a:rPr lang="en-US" altLang="zh-CN" sz="1600" kern="100" dirty="0">
                <a:effectLst/>
                <a:latin typeface="等线" panose="02010600030101010101" pitchFamily="2" charset="-122"/>
                <a:ea typeface="等线" panose="02010600030101010101" pitchFamily="2" charset="-122"/>
                <a:cs typeface="微软雅黑" panose="020B0503020204020204" pitchFamily="34" charset="-122"/>
              </a:rPr>
              <a:t>5.</a:t>
            </a:r>
            <a:r>
              <a:rPr lang="zh-CN" altLang="en-US" sz="1600" kern="100" dirty="0">
                <a:effectLst/>
                <a:latin typeface="等线" panose="02010600030101010101" pitchFamily="2" charset="-122"/>
                <a:ea typeface="等线" panose="02010600030101010101" pitchFamily="2" charset="-122"/>
                <a:cs typeface="微软雅黑" panose="020B0503020204020204" pitchFamily="34" charset="-122"/>
              </a:rPr>
              <a:t>支持扩展和升级：通过模块化的设计，可以更容易地扩展和升级项目，添加新功能或替换旧模块。这样可以使项目更具有灵活性和可扩展性，满足不断变化的需求。</a:t>
            </a:r>
            <a:endParaRPr lang="zh-CN" altLang="en-US" sz="16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7238437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942285" y="-10191"/>
            <a:ext cx="2249715" cy="6858000"/>
          </a:xfrm>
          <a:prstGeom prst="rect">
            <a:avLst/>
          </a:prstGeom>
          <a:solidFill>
            <a:srgbClr val="3843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3" name="文本框 2"/>
          <p:cNvSpPr txBox="1"/>
          <p:nvPr/>
        </p:nvSpPr>
        <p:spPr>
          <a:xfrm>
            <a:off x="1425004" y="509861"/>
            <a:ext cx="2656459" cy="460375"/>
          </a:xfrm>
          <a:prstGeom prst="rect">
            <a:avLst/>
          </a:prstGeom>
          <a:noFill/>
        </p:spPr>
        <p:txBody>
          <a:bodyPr wrap="square" rtlCol="0">
            <a:spAutoFit/>
          </a:bodyPr>
          <a:lstStyle/>
          <a:p>
            <a:r>
              <a:rPr lang="zh-CN" altLang="en-US" sz="2400" b="1" dirty="0">
                <a:solidFill>
                  <a:schemeClr val="bg2">
                    <a:lumMod val="25000"/>
                  </a:schemeClr>
                </a:solidFill>
                <a:latin typeface="微软雅黑" panose="020B0503020204020204" pitchFamily="34" charset="-122"/>
                <a:ea typeface="微软雅黑" panose="020B0503020204020204" pitchFamily="34" charset="-122"/>
              </a:rPr>
              <a:t>心得体会</a:t>
            </a:r>
          </a:p>
        </p:txBody>
      </p:sp>
      <p:pic>
        <p:nvPicPr>
          <p:cNvPr id="4" name="图形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516998" y="420430"/>
            <a:ext cx="1068278" cy="1102192"/>
          </a:xfrm>
          <a:prstGeom prst="rect">
            <a:avLst/>
          </a:prstGeom>
        </p:spPr>
      </p:pic>
      <p:sp>
        <p:nvSpPr>
          <p:cNvPr id="6" name="椭圆 5"/>
          <p:cNvSpPr/>
          <p:nvPr/>
        </p:nvSpPr>
        <p:spPr>
          <a:xfrm>
            <a:off x="968457" y="577043"/>
            <a:ext cx="327299" cy="327299"/>
          </a:xfrm>
          <a:prstGeom prst="ellipse">
            <a:avLst/>
          </a:prstGeom>
          <a:solidFill>
            <a:srgbClr val="3843B3"/>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dirty="0">
              <a:latin typeface="微软雅黑" panose="020B0503020204020204" pitchFamily="34" charset="-122"/>
              <a:ea typeface="微软雅黑" panose="020B0503020204020204" pitchFamily="34" charset="-122"/>
            </a:endParaRPr>
          </a:p>
        </p:txBody>
      </p:sp>
      <p:sp>
        <p:nvSpPr>
          <p:cNvPr id="8" name="文本框 7"/>
          <p:cNvSpPr txBox="1"/>
          <p:nvPr/>
        </p:nvSpPr>
        <p:spPr>
          <a:xfrm>
            <a:off x="10152183" y="4172670"/>
            <a:ext cx="1787029" cy="460375"/>
          </a:xfrm>
          <a:prstGeom prst="rect">
            <a:avLst/>
          </a:prstGeom>
          <a:noFill/>
        </p:spPr>
        <p:txBody>
          <a:bodyPr wrap="squar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心得体会</a:t>
            </a:r>
          </a:p>
        </p:txBody>
      </p:sp>
      <p:sp>
        <p:nvSpPr>
          <p:cNvPr id="9" name="文本框 8"/>
          <p:cNvSpPr txBox="1"/>
          <p:nvPr/>
        </p:nvSpPr>
        <p:spPr>
          <a:xfrm>
            <a:off x="10152185" y="2582349"/>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功能设计</a:t>
            </a:r>
          </a:p>
        </p:txBody>
      </p:sp>
      <p:sp>
        <p:nvSpPr>
          <p:cNvPr id="10" name="文本框 9"/>
          <p:cNvSpPr txBox="1"/>
          <p:nvPr/>
        </p:nvSpPr>
        <p:spPr>
          <a:xfrm>
            <a:off x="10152673" y="2073555"/>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项目介绍</a:t>
            </a:r>
          </a:p>
        </p:txBody>
      </p:sp>
      <p:sp>
        <p:nvSpPr>
          <p:cNvPr id="11" name="文本框 10"/>
          <p:cNvSpPr txBox="1"/>
          <p:nvPr/>
        </p:nvSpPr>
        <p:spPr>
          <a:xfrm>
            <a:off x="10152184" y="3123723"/>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项目亮点</a:t>
            </a:r>
          </a:p>
        </p:txBody>
      </p:sp>
      <p:sp>
        <p:nvSpPr>
          <p:cNvPr id="12" name="文本框 11"/>
          <p:cNvSpPr txBox="1"/>
          <p:nvPr/>
        </p:nvSpPr>
        <p:spPr>
          <a:xfrm>
            <a:off x="10152183" y="3663876"/>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项目难点</a:t>
            </a:r>
          </a:p>
        </p:txBody>
      </p:sp>
      <p:sp>
        <p:nvSpPr>
          <p:cNvPr id="13" name="文本框 12">
            <a:extLst>
              <a:ext uri="{FF2B5EF4-FFF2-40B4-BE49-F238E27FC236}">
                <a16:creationId xmlns:a16="http://schemas.microsoft.com/office/drawing/2014/main" id="{B2331C8A-CF8F-AA59-1731-C7DC6037B05F}"/>
              </a:ext>
            </a:extLst>
          </p:cNvPr>
          <p:cNvSpPr txBox="1"/>
          <p:nvPr/>
        </p:nvSpPr>
        <p:spPr>
          <a:xfrm>
            <a:off x="811988" y="1138564"/>
            <a:ext cx="8471001" cy="3970318"/>
          </a:xfrm>
          <a:prstGeom prst="rect">
            <a:avLst/>
          </a:prstGeom>
          <a:noFill/>
        </p:spPr>
        <p:txBody>
          <a:bodyPr wrap="square" rtlCol="0">
            <a:spAutoFit/>
          </a:bodyPr>
          <a:lstStyle/>
          <a:p>
            <a:pPr marL="0" marR="0" indent="304800" algn="just">
              <a:spcBef>
                <a:spcPts val="0"/>
              </a:spcBef>
              <a:spcAft>
                <a:spcPts val="0"/>
              </a:spcAft>
            </a:pPr>
            <a:r>
              <a:rPr lang="zh-CN" altLang="en-US" sz="1800" kern="100" dirty="0">
                <a:effectLst/>
                <a:latin typeface="等线" panose="02010600030101010101" pitchFamily="2" charset="-122"/>
                <a:ea typeface="等线" panose="02010600030101010101" pitchFamily="2" charset="-122"/>
                <a:cs typeface="微软雅黑" panose="020B0503020204020204" pitchFamily="34" charset="-122"/>
              </a:rPr>
              <a:t>关于开发工具，</a:t>
            </a:r>
            <a:endPar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0" marR="0" indent="304800" algn="just">
              <a:spcBef>
                <a:spcPts val="0"/>
              </a:spcBef>
              <a:spcAft>
                <a:spcPts val="0"/>
              </a:spcAft>
            </a:pPr>
            <a:r>
              <a:rPr lang="zh-CN" altLang="en-US" sz="1800" kern="100" dirty="0">
                <a:effectLst/>
                <a:latin typeface="等线" panose="02010600030101010101" pitchFamily="2" charset="-122"/>
                <a:ea typeface="等线" panose="02010600030101010101" pitchFamily="2" charset="-122"/>
                <a:cs typeface="微软雅黑" panose="020B0503020204020204" pitchFamily="34" charset="-122"/>
              </a:rPr>
              <a:t>在前端项目开发中，</a:t>
            </a:r>
            <a:r>
              <a:rPr lang="en-US" altLang="zh-CN" sz="1800" kern="100" dirty="0">
                <a:effectLst/>
                <a:latin typeface="等线" panose="02010600030101010101" pitchFamily="2" charset="-122"/>
                <a:ea typeface="等线" panose="02010600030101010101" pitchFamily="2" charset="-122"/>
                <a:cs typeface="微软雅黑" panose="020B0503020204020204" pitchFamily="34" charset="-122"/>
              </a:rPr>
              <a:t>F12</a:t>
            </a:r>
            <a:r>
              <a:rPr lang="zh-CN" altLang="en-US" sz="1800" kern="100" dirty="0">
                <a:effectLst/>
                <a:latin typeface="等线" panose="02010600030101010101" pitchFamily="2" charset="-122"/>
                <a:ea typeface="等线" panose="02010600030101010101" pitchFamily="2" charset="-122"/>
                <a:cs typeface="微软雅黑" panose="020B0503020204020204" pitchFamily="34" charset="-122"/>
              </a:rPr>
              <a:t>开发工具是开发者们的得力助手，扮演着至关重要的角色。</a:t>
            </a:r>
            <a:r>
              <a:rPr lang="en-US" altLang="zh-CN" sz="1800" kern="100" dirty="0">
                <a:effectLst/>
                <a:latin typeface="等线" panose="02010600030101010101" pitchFamily="2" charset="-122"/>
                <a:ea typeface="等线" panose="02010600030101010101" pitchFamily="2" charset="-122"/>
                <a:cs typeface="微软雅黑" panose="020B0503020204020204" pitchFamily="34" charset="-122"/>
              </a:rPr>
              <a:t>F12</a:t>
            </a:r>
            <a:r>
              <a:rPr lang="zh-CN" altLang="en-US" sz="1800" kern="100" dirty="0">
                <a:effectLst/>
                <a:latin typeface="等线" panose="02010600030101010101" pitchFamily="2" charset="-122"/>
                <a:ea typeface="等线" panose="02010600030101010101" pitchFamily="2" charset="-122"/>
                <a:cs typeface="微软雅黑" panose="020B0503020204020204" pitchFamily="34" charset="-122"/>
              </a:rPr>
              <a:t>开发工具是现代浏览器内置的开发者工具，提供了一系列功能和工具，帮助开发者调试、测试和优化前端项目。它对于我这次开发的帮助大概如下：</a:t>
            </a:r>
            <a:endPar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0" marR="0" indent="304800" algn="just">
              <a:spcBef>
                <a:spcPts val="0"/>
              </a:spcBef>
              <a:spcAft>
                <a:spcPts val="0"/>
              </a:spcAft>
            </a:pPr>
            <a:r>
              <a:rPr lang="en-US" altLang="zh-CN" sz="1800" kern="100" dirty="0">
                <a:effectLst/>
                <a:latin typeface="等线" panose="02010600030101010101" pitchFamily="2" charset="-122"/>
                <a:ea typeface="等线" panose="02010600030101010101" pitchFamily="2" charset="-122"/>
                <a:cs typeface="微软雅黑" panose="020B0503020204020204" pitchFamily="34" charset="-122"/>
              </a:rPr>
              <a:t>1.</a:t>
            </a:r>
            <a:r>
              <a:rPr lang="zh-CN" altLang="en-US" sz="1800" kern="100" dirty="0">
                <a:effectLst/>
                <a:latin typeface="等线" panose="02010600030101010101" pitchFamily="2" charset="-122"/>
                <a:ea typeface="等线" panose="02010600030101010101" pitchFamily="2" charset="-122"/>
                <a:cs typeface="微软雅黑" panose="020B0503020204020204" pitchFamily="34" charset="-122"/>
              </a:rPr>
              <a:t>实时调试和修改代码：开发者可以在浏览器中直接修改页面的</a:t>
            </a:r>
            <a:r>
              <a:rPr lang="en-US" altLang="zh-CN" sz="1800" kern="100" dirty="0">
                <a:effectLst/>
                <a:latin typeface="等线" panose="02010600030101010101" pitchFamily="2" charset="-122"/>
                <a:ea typeface="等线" panose="02010600030101010101" pitchFamily="2" charset="-122"/>
                <a:cs typeface="微软雅黑" panose="020B0503020204020204" pitchFamily="34" charset="-122"/>
              </a:rPr>
              <a:t>HTML</a:t>
            </a:r>
            <a:r>
              <a:rPr lang="zh-CN" altLang="en-US" sz="1800" kern="100" dirty="0">
                <a:effectLst/>
                <a:latin typeface="等线" panose="02010600030101010101" pitchFamily="2" charset="-122"/>
                <a:ea typeface="等线" panose="02010600030101010101" pitchFamily="2" charset="-122"/>
                <a:cs typeface="微软雅黑" panose="020B0503020204020204" pitchFamily="34" charset="-122"/>
              </a:rPr>
              <a:t>、</a:t>
            </a:r>
            <a:r>
              <a:rPr lang="en-US" altLang="zh-CN" sz="1800" kern="100" dirty="0">
                <a:effectLst/>
                <a:latin typeface="等线" panose="02010600030101010101" pitchFamily="2" charset="-122"/>
                <a:ea typeface="等线" panose="02010600030101010101" pitchFamily="2" charset="-122"/>
                <a:cs typeface="微软雅黑" panose="020B0503020204020204" pitchFamily="34" charset="-122"/>
              </a:rPr>
              <a:t>CSS</a:t>
            </a:r>
            <a:r>
              <a:rPr lang="zh-CN" altLang="en-US" sz="1800" kern="100" dirty="0">
                <a:effectLst/>
                <a:latin typeface="等线" panose="02010600030101010101" pitchFamily="2" charset="-122"/>
                <a:ea typeface="等线" panose="02010600030101010101" pitchFamily="2" charset="-122"/>
                <a:cs typeface="微软雅黑" panose="020B0503020204020204" pitchFamily="34" charset="-122"/>
              </a:rPr>
              <a:t>和</a:t>
            </a:r>
            <a:r>
              <a:rPr lang="en-US" altLang="zh-CN" sz="1800" kern="100" dirty="0">
                <a:effectLst/>
                <a:latin typeface="等线" panose="02010600030101010101" pitchFamily="2" charset="-122"/>
                <a:ea typeface="等线" panose="02010600030101010101" pitchFamily="2" charset="-122"/>
                <a:cs typeface="微软雅黑" panose="020B0503020204020204" pitchFamily="34" charset="-122"/>
              </a:rPr>
              <a:t>JavaScript</a:t>
            </a:r>
            <a:r>
              <a:rPr lang="zh-CN" altLang="en-US" sz="1800" kern="100" dirty="0">
                <a:effectLst/>
                <a:latin typeface="等线" panose="02010600030101010101" pitchFamily="2" charset="-122"/>
                <a:ea typeface="等线" panose="02010600030101010101" pitchFamily="2" charset="-122"/>
                <a:cs typeface="微软雅黑" panose="020B0503020204020204" pitchFamily="34" charset="-122"/>
              </a:rPr>
              <a:t>代码，并实时查看修改后的效果。这有助于开发者快速调试和定位问题，提高开发效率。    </a:t>
            </a:r>
            <a:r>
              <a:rPr lang="en-US" altLang="zh-CN" sz="1800" kern="100" dirty="0">
                <a:effectLst/>
                <a:latin typeface="等线" panose="02010600030101010101" pitchFamily="2" charset="-122"/>
                <a:ea typeface="等线" panose="02010600030101010101" pitchFamily="2" charset="-122"/>
                <a:cs typeface="微软雅黑" panose="020B0503020204020204" pitchFamily="34" charset="-122"/>
              </a:rPr>
              <a:t>2.</a:t>
            </a:r>
            <a:r>
              <a:rPr lang="zh-CN" altLang="en-US" sz="1800" kern="100" dirty="0">
                <a:effectLst/>
                <a:latin typeface="等线" panose="02010600030101010101" pitchFamily="2" charset="-122"/>
                <a:ea typeface="等线" panose="02010600030101010101" pitchFamily="2" charset="-122"/>
                <a:cs typeface="微软雅黑" panose="020B0503020204020204" pitchFamily="34" charset="-122"/>
              </a:rPr>
              <a:t>元素检查和定位：</a:t>
            </a:r>
            <a:r>
              <a:rPr lang="en-US" altLang="zh-CN" sz="1800" kern="100" dirty="0">
                <a:effectLst/>
                <a:latin typeface="等线" panose="02010600030101010101" pitchFamily="2" charset="-122"/>
                <a:ea typeface="等线" panose="02010600030101010101" pitchFamily="2" charset="-122"/>
                <a:cs typeface="微软雅黑" panose="020B0503020204020204" pitchFamily="34" charset="-122"/>
              </a:rPr>
              <a:t>F12</a:t>
            </a:r>
            <a:r>
              <a:rPr lang="zh-CN" altLang="en-US" sz="1800" kern="100" dirty="0">
                <a:effectLst/>
                <a:latin typeface="等线" panose="02010600030101010101" pitchFamily="2" charset="-122"/>
                <a:ea typeface="等线" panose="02010600030101010101" pitchFamily="2" charset="-122"/>
                <a:cs typeface="微软雅黑" panose="020B0503020204020204" pitchFamily="34" charset="-122"/>
              </a:rPr>
              <a:t>开发工具中的元素检查功能可以帮助开发者查看页面的</a:t>
            </a:r>
            <a:r>
              <a:rPr lang="en-US" altLang="zh-CN" sz="1800" kern="100" dirty="0">
                <a:effectLst/>
                <a:latin typeface="等线" panose="02010600030101010101" pitchFamily="2" charset="-122"/>
                <a:ea typeface="等线" panose="02010600030101010101" pitchFamily="2" charset="-122"/>
                <a:cs typeface="微软雅黑" panose="020B0503020204020204" pitchFamily="34" charset="-122"/>
              </a:rPr>
              <a:t>DOM</a:t>
            </a:r>
            <a:r>
              <a:rPr lang="zh-CN" altLang="en-US" sz="1800" kern="100" dirty="0">
                <a:effectLst/>
                <a:latin typeface="等线" panose="02010600030101010101" pitchFamily="2" charset="-122"/>
                <a:ea typeface="等线" panose="02010600030101010101" pitchFamily="2" charset="-122"/>
                <a:cs typeface="微软雅黑" panose="020B0503020204020204" pitchFamily="34" charset="-122"/>
              </a:rPr>
              <a:t>结构、样式和布局，快速定位元素的位置和属性。这对于调试页面布局和样式非常有用。    </a:t>
            </a:r>
            <a:r>
              <a:rPr lang="en-US" altLang="zh-CN" sz="1800" kern="100" dirty="0">
                <a:effectLst/>
                <a:latin typeface="等线" panose="02010600030101010101" pitchFamily="2" charset="-122"/>
                <a:ea typeface="等线" panose="02010600030101010101" pitchFamily="2" charset="-122"/>
                <a:cs typeface="微软雅黑" panose="020B0503020204020204" pitchFamily="34" charset="-122"/>
              </a:rPr>
              <a:t>3.</a:t>
            </a:r>
            <a:r>
              <a:rPr lang="zh-CN" altLang="en-US" sz="1800" kern="100" dirty="0">
                <a:effectLst/>
                <a:latin typeface="等线" panose="02010600030101010101" pitchFamily="2" charset="-122"/>
                <a:ea typeface="等线" panose="02010600030101010101" pitchFamily="2" charset="-122"/>
                <a:cs typeface="微软雅黑" panose="020B0503020204020204" pitchFamily="34" charset="-122"/>
              </a:rPr>
              <a:t>网络监控和性能分析：</a:t>
            </a:r>
            <a:r>
              <a:rPr lang="en-US" altLang="zh-CN" sz="1800" kern="100" dirty="0">
                <a:effectLst/>
                <a:latin typeface="等线" panose="02010600030101010101" pitchFamily="2" charset="-122"/>
                <a:ea typeface="等线" panose="02010600030101010101" pitchFamily="2" charset="-122"/>
                <a:cs typeface="微软雅黑" panose="020B0503020204020204" pitchFamily="34" charset="-122"/>
              </a:rPr>
              <a:t>F12</a:t>
            </a:r>
            <a:r>
              <a:rPr lang="zh-CN" altLang="en-US" sz="1800" kern="100" dirty="0">
                <a:effectLst/>
                <a:latin typeface="等线" panose="02010600030101010101" pitchFamily="2" charset="-122"/>
                <a:ea typeface="等线" panose="02010600030101010101" pitchFamily="2" charset="-122"/>
                <a:cs typeface="微软雅黑" panose="020B0503020204020204" pitchFamily="34" charset="-122"/>
              </a:rPr>
              <a:t>开发工具提供了网络监控和性能分析功能，可以查看页面加载过程中的网络请求、响应时间和资源大小，帮助开发者优化页面加载速度和性能。     </a:t>
            </a:r>
            <a:r>
              <a:rPr lang="en-US" altLang="zh-CN" sz="1800" kern="100" dirty="0">
                <a:effectLst/>
                <a:latin typeface="等线" panose="02010600030101010101" pitchFamily="2" charset="-122"/>
                <a:ea typeface="等线" panose="02010600030101010101" pitchFamily="2" charset="-122"/>
                <a:cs typeface="微软雅黑" panose="020B0503020204020204" pitchFamily="34" charset="-122"/>
              </a:rPr>
              <a:t>4.Console</a:t>
            </a:r>
            <a:r>
              <a:rPr lang="zh-CN" altLang="en-US" sz="1800" kern="100" dirty="0">
                <a:effectLst/>
                <a:latin typeface="等线" panose="02010600030101010101" pitchFamily="2" charset="-122"/>
                <a:ea typeface="等线" panose="02010600030101010101" pitchFamily="2" charset="-122"/>
                <a:cs typeface="微软雅黑" panose="020B0503020204020204" pitchFamily="34" charset="-122"/>
              </a:rPr>
              <a:t>调试：</a:t>
            </a:r>
            <a:r>
              <a:rPr lang="en-US" altLang="zh-CN" sz="1800" kern="100" dirty="0">
                <a:effectLst/>
                <a:latin typeface="等线" panose="02010600030101010101" pitchFamily="2" charset="-122"/>
                <a:ea typeface="等线" panose="02010600030101010101" pitchFamily="2" charset="-122"/>
                <a:cs typeface="微软雅黑" panose="020B0503020204020204" pitchFamily="34" charset="-122"/>
              </a:rPr>
              <a:t>F12</a:t>
            </a:r>
            <a:r>
              <a:rPr lang="zh-CN" altLang="en-US" sz="1800" kern="100" dirty="0">
                <a:effectLst/>
                <a:latin typeface="等线" panose="02010600030101010101" pitchFamily="2" charset="-122"/>
                <a:ea typeface="等线" panose="02010600030101010101" pitchFamily="2" charset="-122"/>
                <a:cs typeface="微软雅黑" panose="020B0503020204020204" pitchFamily="34" charset="-122"/>
              </a:rPr>
              <a:t>开发工具中的</a:t>
            </a:r>
            <a:r>
              <a:rPr lang="en-US" altLang="zh-CN" sz="1800" kern="100" dirty="0">
                <a:effectLst/>
                <a:latin typeface="等线" panose="02010600030101010101" pitchFamily="2" charset="-122"/>
                <a:ea typeface="等线" panose="02010600030101010101" pitchFamily="2" charset="-122"/>
                <a:cs typeface="微软雅黑" panose="020B0503020204020204" pitchFamily="34" charset="-122"/>
              </a:rPr>
              <a:t>Console</a:t>
            </a:r>
            <a:r>
              <a:rPr lang="zh-CN" altLang="en-US" sz="1800" kern="100" dirty="0">
                <a:effectLst/>
                <a:latin typeface="等线" panose="02010600030101010101" pitchFamily="2" charset="-122"/>
                <a:ea typeface="等线" panose="02010600030101010101" pitchFamily="2" charset="-122"/>
                <a:cs typeface="微软雅黑" panose="020B0503020204020204" pitchFamily="34" charset="-122"/>
              </a:rPr>
              <a:t>面板可以输出</a:t>
            </a:r>
            <a:r>
              <a:rPr lang="en-US" altLang="zh-CN" sz="1800" kern="100" dirty="0">
                <a:effectLst/>
                <a:latin typeface="等线" panose="02010600030101010101" pitchFamily="2" charset="-122"/>
                <a:ea typeface="等线" panose="02010600030101010101" pitchFamily="2" charset="-122"/>
                <a:cs typeface="微软雅黑" panose="020B0503020204020204" pitchFamily="34" charset="-122"/>
              </a:rPr>
              <a:t>JavaScript</a:t>
            </a:r>
            <a:r>
              <a:rPr lang="zh-CN" altLang="en-US" sz="1800" kern="100" dirty="0">
                <a:effectLst/>
                <a:latin typeface="等线" panose="02010600030101010101" pitchFamily="2" charset="-122"/>
                <a:ea typeface="等线" panose="02010600030101010101" pitchFamily="2" charset="-122"/>
                <a:cs typeface="微软雅黑" panose="020B0503020204020204" pitchFamily="34" charset="-122"/>
              </a:rPr>
              <a:t>代码的调试信息、错误信息和警告信息，帮助开发者快速定位代码问题并进行调试。   除此之外，它还有移动设备模拟，应用程序调试等等功能都对项目开发提供了大量帮助。</a:t>
            </a:r>
            <a:endPar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7474356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942285" y="-10191"/>
            <a:ext cx="2249715" cy="6858000"/>
          </a:xfrm>
          <a:prstGeom prst="rect">
            <a:avLst/>
          </a:prstGeom>
          <a:solidFill>
            <a:srgbClr val="3843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3" name="文本框 2"/>
          <p:cNvSpPr txBox="1"/>
          <p:nvPr/>
        </p:nvSpPr>
        <p:spPr>
          <a:xfrm>
            <a:off x="1425004" y="509861"/>
            <a:ext cx="2656459" cy="460375"/>
          </a:xfrm>
          <a:prstGeom prst="rect">
            <a:avLst/>
          </a:prstGeom>
          <a:noFill/>
        </p:spPr>
        <p:txBody>
          <a:bodyPr wrap="square" rtlCol="0">
            <a:spAutoFit/>
          </a:bodyPr>
          <a:lstStyle/>
          <a:p>
            <a:r>
              <a:rPr lang="zh-CN" altLang="en-US" sz="2400" b="1" dirty="0">
                <a:solidFill>
                  <a:schemeClr val="bg2">
                    <a:lumMod val="25000"/>
                  </a:schemeClr>
                </a:solidFill>
                <a:latin typeface="微软雅黑" panose="020B0503020204020204" pitchFamily="34" charset="-122"/>
                <a:ea typeface="微软雅黑" panose="020B0503020204020204" pitchFamily="34" charset="-122"/>
              </a:rPr>
              <a:t>心得体会</a:t>
            </a:r>
          </a:p>
        </p:txBody>
      </p:sp>
      <p:pic>
        <p:nvPicPr>
          <p:cNvPr id="4" name="图形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516998" y="420430"/>
            <a:ext cx="1068278" cy="1102192"/>
          </a:xfrm>
          <a:prstGeom prst="rect">
            <a:avLst/>
          </a:prstGeom>
        </p:spPr>
      </p:pic>
      <p:sp>
        <p:nvSpPr>
          <p:cNvPr id="6" name="椭圆 5"/>
          <p:cNvSpPr/>
          <p:nvPr/>
        </p:nvSpPr>
        <p:spPr>
          <a:xfrm>
            <a:off x="968457" y="577043"/>
            <a:ext cx="327299" cy="327299"/>
          </a:xfrm>
          <a:prstGeom prst="ellipse">
            <a:avLst/>
          </a:prstGeom>
          <a:solidFill>
            <a:srgbClr val="3843B3"/>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dirty="0">
              <a:latin typeface="微软雅黑" panose="020B0503020204020204" pitchFamily="34" charset="-122"/>
              <a:ea typeface="微软雅黑" panose="020B0503020204020204" pitchFamily="34" charset="-122"/>
            </a:endParaRPr>
          </a:p>
        </p:txBody>
      </p:sp>
      <p:sp>
        <p:nvSpPr>
          <p:cNvPr id="8" name="文本框 7"/>
          <p:cNvSpPr txBox="1"/>
          <p:nvPr/>
        </p:nvSpPr>
        <p:spPr>
          <a:xfrm>
            <a:off x="10152183" y="4172670"/>
            <a:ext cx="1787029" cy="460375"/>
          </a:xfrm>
          <a:prstGeom prst="rect">
            <a:avLst/>
          </a:prstGeom>
          <a:noFill/>
        </p:spPr>
        <p:txBody>
          <a:bodyPr wrap="squar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心得体会</a:t>
            </a:r>
          </a:p>
        </p:txBody>
      </p:sp>
      <p:sp>
        <p:nvSpPr>
          <p:cNvPr id="9" name="文本框 8"/>
          <p:cNvSpPr txBox="1"/>
          <p:nvPr/>
        </p:nvSpPr>
        <p:spPr>
          <a:xfrm>
            <a:off x="10152185" y="2582349"/>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功能设计</a:t>
            </a:r>
          </a:p>
        </p:txBody>
      </p:sp>
      <p:sp>
        <p:nvSpPr>
          <p:cNvPr id="10" name="文本框 9"/>
          <p:cNvSpPr txBox="1"/>
          <p:nvPr/>
        </p:nvSpPr>
        <p:spPr>
          <a:xfrm>
            <a:off x="10152673" y="2073555"/>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项目介绍</a:t>
            </a:r>
          </a:p>
        </p:txBody>
      </p:sp>
      <p:sp>
        <p:nvSpPr>
          <p:cNvPr id="11" name="文本框 10"/>
          <p:cNvSpPr txBox="1"/>
          <p:nvPr/>
        </p:nvSpPr>
        <p:spPr>
          <a:xfrm>
            <a:off x="10152184" y="3123723"/>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项目亮点</a:t>
            </a:r>
          </a:p>
        </p:txBody>
      </p:sp>
      <p:sp>
        <p:nvSpPr>
          <p:cNvPr id="12" name="文本框 11"/>
          <p:cNvSpPr txBox="1"/>
          <p:nvPr/>
        </p:nvSpPr>
        <p:spPr>
          <a:xfrm>
            <a:off x="10152183" y="3663876"/>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项目难点</a:t>
            </a:r>
          </a:p>
        </p:txBody>
      </p:sp>
      <p:sp>
        <p:nvSpPr>
          <p:cNvPr id="13" name="文本框 12">
            <a:extLst>
              <a:ext uri="{FF2B5EF4-FFF2-40B4-BE49-F238E27FC236}">
                <a16:creationId xmlns:a16="http://schemas.microsoft.com/office/drawing/2014/main" id="{B2331C8A-CF8F-AA59-1731-C7DC6037B05F}"/>
              </a:ext>
            </a:extLst>
          </p:cNvPr>
          <p:cNvSpPr txBox="1"/>
          <p:nvPr/>
        </p:nvSpPr>
        <p:spPr>
          <a:xfrm>
            <a:off x="811988" y="1138564"/>
            <a:ext cx="8471001" cy="3970318"/>
          </a:xfrm>
          <a:prstGeom prst="rect">
            <a:avLst/>
          </a:prstGeom>
          <a:noFill/>
        </p:spPr>
        <p:txBody>
          <a:bodyPr wrap="square" rtlCol="0">
            <a:spAutoFit/>
          </a:bodyPr>
          <a:lstStyle/>
          <a:p>
            <a:pPr marL="0" marR="0" indent="304800" algn="just">
              <a:spcBef>
                <a:spcPts val="0"/>
              </a:spcBef>
              <a:spcAft>
                <a:spcPts val="0"/>
              </a:spcAft>
            </a:pPr>
            <a:r>
              <a:rPr lang="zh-CN" altLang="en-US" sz="1800" kern="100" dirty="0">
                <a:effectLst/>
                <a:latin typeface="等线" panose="02010600030101010101" pitchFamily="2" charset="-122"/>
                <a:ea typeface="等线" panose="02010600030101010101" pitchFamily="2" charset="-122"/>
                <a:cs typeface="微软雅黑" panose="020B0503020204020204" pitchFamily="34" charset="-122"/>
              </a:rPr>
              <a:t>制作本项目这一过程的体会：</a:t>
            </a:r>
            <a:endPar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0" marR="0" indent="304800" algn="just">
              <a:spcBef>
                <a:spcPts val="0"/>
              </a:spcBef>
              <a:spcAft>
                <a:spcPts val="0"/>
              </a:spcAft>
            </a:pPr>
            <a:r>
              <a:rPr lang="zh-CN" altLang="en-US" sz="1800" kern="100" dirty="0">
                <a:effectLst/>
                <a:latin typeface="等线" panose="02010600030101010101" pitchFamily="2" charset="-122"/>
                <a:ea typeface="等线" panose="02010600030101010101" pitchFamily="2" charset="-122"/>
                <a:cs typeface="微软雅黑" panose="020B0503020204020204" pitchFamily="34" charset="-122"/>
              </a:rPr>
              <a:t>这次项目制作时间较紧张，并且只用原生三件套开发，代码繁多，制作的过程容易出现较多的</a:t>
            </a:r>
            <a:r>
              <a:rPr lang="en-US" altLang="zh-CN" sz="1800" kern="100" dirty="0">
                <a:effectLst/>
                <a:latin typeface="等线" panose="02010600030101010101" pitchFamily="2" charset="-122"/>
                <a:ea typeface="等线" panose="02010600030101010101" pitchFamily="2" charset="-122"/>
                <a:cs typeface="微软雅黑" panose="020B0503020204020204" pitchFamily="34" charset="-122"/>
              </a:rPr>
              <a:t>bug</a:t>
            </a:r>
            <a:r>
              <a:rPr lang="zh-CN" altLang="en-US" sz="1800" kern="100" dirty="0">
                <a:effectLst/>
                <a:latin typeface="等线" panose="02010600030101010101" pitchFamily="2" charset="-122"/>
                <a:ea typeface="等线" panose="02010600030101010101" pitchFamily="2" charset="-122"/>
                <a:cs typeface="微软雅黑" panose="020B0503020204020204" pitchFamily="34" charset="-122"/>
              </a:rPr>
              <a:t>，如：页面设计的时候样式位置容易因为一个小错误而出现整体错乱，制作轮播图是在窗口发生变化的时候滚动会出现问题并且图片排列会发生错乱，获取</a:t>
            </a:r>
            <a:r>
              <a:rPr lang="en-US" altLang="zh-CN" sz="1800" kern="100" dirty="0">
                <a:effectLst/>
                <a:latin typeface="等线" panose="02010600030101010101" pitchFamily="2" charset="-122"/>
                <a:ea typeface="等线" panose="02010600030101010101" pitchFamily="2" charset="-122"/>
                <a:cs typeface="微软雅黑" panose="020B0503020204020204" pitchFamily="34" charset="-122"/>
              </a:rPr>
              <a:t>html</a:t>
            </a:r>
            <a:r>
              <a:rPr lang="zh-CN" altLang="en-US" sz="1800" kern="100" dirty="0">
                <a:effectLst/>
                <a:latin typeface="等线" panose="02010600030101010101" pitchFamily="2" charset="-122"/>
                <a:ea typeface="等线" panose="02010600030101010101" pitchFamily="2" charset="-122"/>
                <a:cs typeface="微软雅黑" panose="020B0503020204020204" pitchFamily="34" charset="-122"/>
              </a:rPr>
              <a:t>元素的时候容易类名前少加了一个点，导致无法正常进行事件监听，有时候</a:t>
            </a:r>
            <a:r>
              <a:rPr lang="en-US" altLang="zh-CN" sz="1800" kern="100" dirty="0" err="1">
                <a:effectLst/>
                <a:latin typeface="等线" panose="02010600030101010101" pitchFamily="2" charset="-122"/>
                <a:ea typeface="等线" panose="02010600030101010101" pitchFamily="2" charset="-122"/>
                <a:cs typeface="微软雅黑" panose="020B0503020204020204" pitchFamily="34" charset="-122"/>
              </a:rPr>
              <a:t>js</a:t>
            </a:r>
            <a:r>
              <a:rPr lang="zh-CN" altLang="en-US" sz="1800" kern="100" dirty="0">
                <a:effectLst/>
                <a:latin typeface="等线" panose="02010600030101010101" pitchFamily="2" charset="-122"/>
                <a:ea typeface="等线" panose="02010600030101010101" pitchFamily="2" charset="-122"/>
                <a:cs typeface="微软雅黑" panose="020B0503020204020204" pitchFamily="34" charset="-122"/>
              </a:rPr>
              <a:t>代码还需要一次一次</a:t>
            </a:r>
            <a:r>
              <a:rPr lang="en-US" altLang="zh-CN" sz="1800" kern="100" dirty="0">
                <a:effectLst/>
                <a:latin typeface="等线" panose="02010600030101010101" pitchFamily="2" charset="-122"/>
                <a:ea typeface="等线" panose="02010600030101010101" pitchFamily="2" charset="-122"/>
                <a:cs typeface="微软雅黑" panose="020B0503020204020204" pitchFamily="34" charset="-122"/>
              </a:rPr>
              <a:t>f12</a:t>
            </a:r>
            <a:r>
              <a:rPr lang="zh-CN" altLang="en-US" sz="1800" kern="100" dirty="0">
                <a:effectLst/>
                <a:latin typeface="等线" panose="02010600030101010101" pitchFamily="2" charset="-122"/>
                <a:ea typeface="等线" panose="02010600030101010101" pitchFamily="2" charset="-122"/>
                <a:cs typeface="微软雅黑" panose="020B0503020204020204" pitchFamily="34" charset="-122"/>
              </a:rPr>
              <a:t>在控制台输出查找问题等等前端问题。不仅如此，搭建后台对我来说也有些许难度，需要解决一些请求出现问题的</a:t>
            </a:r>
            <a:r>
              <a:rPr lang="en-US" altLang="zh-CN" sz="1800" kern="100" dirty="0">
                <a:effectLst/>
                <a:latin typeface="等线" panose="02010600030101010101" pitchFamily="2" charset="-122"/>
                <a:ea typeface="等线" panose="02010600030101010101" pitchFamily="2" charset="-122"/>
                <a:cs typeface="微软雅黑" panose="020B0503020204020204" pitchFamily="34" charset="-122"/>
              </a:rPr>
              <a:t>bug</a:t>
            </a:r>
            <a:r>
              <a:rPr lang="zh-CN" altLang="en-US" sz="1800" kern="100" dirty="0">
                <a:effectLst/>
                <a:latin typeface="等线" panose="02010600030101010101" pitchFamily="2" charset="-122"/>
                <a:ea typeface="等线" panose="02010600030101010101" pitchFamily="2" charset="-122"/>
                <a:cs typeface="微软雅黑" panose="020B0503020204020204" pitchFamily="34" charset="-122"/>
              </a:rPr>
              <a:t>等等。</a:t>
            </a:r>
            <a:endPar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0" marR="0" indent="304800" algn="just">
              <a:spcBef>
                <a:spcPts val="0"/>
              </a:spcBef>
              <a:spcAft>
                <a:spcPts val="0"/>
              </a:spcAft>
            </a:pPr>
            <a:r>
              <a:rPr lang="zh-CN" altLang="en-US" sz="1800" kern="100" dirty="0">
                <a:effectLst/>
                <a:latin typeface="等线" panose="02010600030101010101" pitchFamily="2" charset="-122"/>
                <a:ea typeface="等线" panose="02010600030101010101" pitchFamily="2" charset="-122"/>
                <a:cs typeface="微软雅黑" panose="020B0503020204020204" pitchFamily="34" charset="-122"/>
              </a:rPr>
              <a:t>因此，</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程序阶段性测试的重要性还是尤为重要的，通过阶段性测试，可以及早发现和识别软件中存在的问题和缺陷，有助于及时修复，避免问题在后续阶段扩大和影响整体开发进度。也有助于确保软件的质量和稳定性，通过对每个阶段的功能和性能进行测试，可以提前发现并解决潜在问题，从而提高项目的质量和可靠性。并且我觉得在未来团队开发中，阶段性测试可以帮助验证软件的需求和设计是否符合实际需求，是否满足用户的期望。通过测试可以确保软件按照设计和规格要求进行开发。</a:t>
            </a:r>
          </a:p>
        </p:txBody>
      </p:sp>
    </p:spTree>
    <p:extLst>
      <p:ext uri="{BB962C8B-B14F-4D97-AF65-F5344CB8AC3E}">
        <p14:creationId xmlns:p14="http://schemas.microsoft.com/office/powerpoint/2010/main" val="34786933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形 10"/>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457074" y="629136"/>
            <a:ext cx="5277852" cy="5445404"/>
          </a:xfrm>
          <a:prstGeom prst="rect">
            <a:avLst/>
          </a:prstGeom>
        </p:spPr>
      </p:pic>
      <p:sp>
        <p:nvSpPr>
          <p:cNvPr id="3" name="矩形 2"/>
          <p:cNvSpPr/>
          <p:nvPr/>
        </p:nvSpPr>
        <p:spPr>
          <a:xfrm flipV="1">
            <a:off x="0" y="3667956"/>
            <a:ext cx="12192000" cy="3190043"/>
          </a:xfrm>
          <a:prstGeom prst="rect">
            <a:avLst/>
          </a:prstGeom>
          <a:solidFill>
            <a:srgbClr val="3843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Sitka Text"/>
              <a:ea typeface="微软雅黑 Light" panose="020B0502040204020203" charset="-122"/>
              <a:cs typeface="+mn-cs"/>
            </a:endParaRPr>
          </a:p>
        </p:txBody>
      </p:sp>
      <p:pic>
        <p:nvPicPr>
          <p:cNvPr id="13" name="图形 12"/>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457074" y="680577"/>
            <a:ext cx="5277852" cy="5445404"/>
          </a:xfrm>
          <a:prstGeom prst="rect">
            <a:avLst/>
          </a:prstGeom>
        </p:spPr>
      </p:pic>
      <p:sp>
        <p:nvSpPr>
          <p:cNvPr id="2" name="文本框 1"/>
          <p:cNvSpPr txBox="1"/>
          <p:nvPr/>
        </p:nvSpPr>
        <p:spPr>
          <a:xfrm>
            <a:off x="4341809" y="2836949"/>
            <a:ext cx="3508381" cy="923330"/>
          </a:xfrm>
          <a:prstGeom prst="rect">
            <a:avLst/>
          </a:prstGeom>
          <a:noFill/>
        </p:spPr>
        <p:txBody>
          <a:bodyPr wrap="square" rtlCol="0">
            <a:spAutoFit/>
          </a:bodyPr>
          <a:lstStyle/>
          <a:p>
            <a:pPr algn="dist"/>
            <a:r>
              <a:rPr lang="zh-CN" altLang="en-US" sz="5400" b="1" dirty="0">
                <a:solidFill>
                  <a:srgbClr val="3843B3"/>
                </a:solidFill>
                <a:latin typeface="微软雅黑" panose="020B0503020204020204" pitchFamily="34" charset="-122"/>
                <a:ea typeface="微软雅黑" panose="020B0503020204020204" pitchFamily="34" charset="-122"/>
              </a:rPr>
              <a:t>感谢聆听</a:t>
            </a:r>
          </a:p>
        </p:txBody>
      </p:sp>
      <p:sp>
        <p:nvSpPr>
          <p:cNvPr id="12" name="文本框 11"/>
          <p:cNvSpPr txBox="1"/>
          <p:nvPr/>
        </p:nvSpPr>
        <p:spPr>
          <a:xfrm>
            <a:off x="4341809" y="3707963"/>
            <a:ext cx="3508381" cy="400110"/>
          </a:xfrm>
          <a:prstGeom prst="rect">
            <a:avLst/>
          </a:prstGeom>
          <a:noFill/>
        </p:spPr>
        <p:txBody>
          <a:bodyPr wrap="square" rtlCol="0">
            <a:spAutoFit/>
          </a:bodyPr>
          <a:lstStyle/>
          <a:p>
            <a:pPr algn="dist"/>
            <a:r>
              <a:rPr lang="en-US" altLang="zh-CN" sz="2000" b="1" dirty="0">
                <a:ln>
                  <a:solidFill>
                    <a:schemeClr val="bg1"/>
                  </a:solidFill>
                </a:ln>
                <a:noFill/>
                <a:latin typeface="Novecento wide Bold" panose="00000805000000000000" pitchFamily="50" charset="0"/>
                <a:ea typeface="思源黑体 Medium" panose="020B0600000000000000" pitchFamily="34" charset="-122"/>
              </a:rPr>
              <a:t>Thanks for listening</a:t>
            </a:r>
            <a:endParaRPr lang="zh-CN" altLang="en-US" sz="2000" b="1" dirty="0">
              <a:ln>
                <a:solidFill>
                  <a:schemeClr val="bg1"/>
                </a:solidFill>
              </a:ln>
              <a:noFill/>
              <a:latin typeface="Novecento wide Bold" panose="00000805000000000000" pitchFamily="50" charset="0"/>
              <a:ea typeface="思源黑体 Medium" panose="020B0600000000000000" pitchFamily="34" charset="-122"/>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1189667" y="-1707853"/>
            <a:ext cx="7933859" cy="9628196"/>
            <a:chOff x="-1189667" y="-1707853"/>
            <a:chExt cx="7933859" cy="9628196"/>
          </a:xfrm>
        </p:grpSpPr>
        <p:sp>
          <p:nvSpPr>
            <p:cNvPr id="7" name="椭圆 6"/>
            <p:cNvSpPr/>
            <p:nvPr/>
          </p:nvSpPr>
          <p:spPr>
            <a:xfrm>
              <a:off x="-142000" y="796672"/>
              <a:ext cx="5392402" cy="5392401"/>
            </a:xfrm>
            <a:prstGeom prst="ellipse">
              <a:avLst/>
            </a:prstGeom>
            <a:noFill/>
            <a:ln w="6350">
              <a:solidFill>
                <a:schemeClr val="accent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1189667" y="-250994"/>
              <a:ext cx="7487735" cy="7487734"/>
            </a:xfrm>
            <a:prstGeom prst="ellipse">
              <a:avLst/>
            </a:prstGeom>
            <a:noFill/>
            <a:ln w="6350">
              <a:solidFill>
                <a:schemeClr val="accent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100010" y="1110117"/>
              <a:ext cx="6810228" cy="6810226"/>
            </a:xfrm>
            <a:prstGeom prst="ellipse">
              <a:avLst/>
            </a:prstGeom>
            <a:noFill/>
            <a:ln w="6350">
              <a:solidFill>
                <a:schemeClr val="accent1">
                  <a:alpha val="2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椭圆 10"/>
            <p:cNvSpPr/>
            <p:nvPr/>
          </p:nvSpPr>
          <p:spPr>
            <a:xfrm>
              <a:off x="-743543" y="-1707853"/>
              <a:ext cx="7487735" cy="7487734"/>
            </a:xfrm>
            <a:prstGeom prst="ellipse">
              <a:avLst/>
            </a:prstGeom>
            <a:noFill/>
            <a:ln w="6350">
              <a:solidFill>
                <a:schemeClr val="accent1">
                  <a:alpha val="2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矩形 2"/>
          <p:cNvSpPr/>
          <p:nvPr/>
        </p:nvSpPr>
        <p:spPr>
          <a:xfrm>
            <a:off x="0" y="2011680"/>
            <a:ext cx="12192000" cy="2812868"/>
          </a:xfrm>
          <a:prstGeom prst="rect">
            <a:avLst/>
          </a:prstGeom>
          <a:solidFill>
            <a:srgbClr val="3843B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 name="椭圆 1"/>
          <p:cNvSpPr/>
          <p:nvPr/>
        </p:nvSpPr>
        <p:spPr>
          <a:xfrm>
            <a:off x="2853146" y="2461804"/>
            <a:ext cx="1912620" cy="19126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9600" dirty="0">
              <a:solidFill>
                <a:srgbClr val="3843B3"/>
              </a:solidFill>
              <a:latin typeface="Novecento wide Bold" panose="00000805000000000000" pitchFamily="50" charset="0"/>
              <a:ea typeface="思源黑体 Medium" panose="020B0600000000000000" pitchFamily="34" charset="-122"/>
            </a:endParaRPr>
          </a:p>
        </p:txBody>
      </p:sp>
      <p:sp>
        <p:nvSpPr>
          <p:cNvPr id="10" name="文本框 9"/>
          <p:cNvSpPr txBox="1"/>
          <p:nvPr/>
        </p:nvSpPr>
        <p:spPr>
          <a:xfrm>
            <a:off x="5208513" y="3077373"/>
            <a:ext cx="6454399" cy="829945"/>
          </a:xfrm>
          <a:prstGeom prst="rect">
            <a:avLst/>
          </a:prstGeom>
          <a:noFill/>
        </p:spPr>
        <p:txBody>
          <a:bodyPr wrap="square" rtlCol="0">
            <a:spAutoFit/>
          </a:bodyPr>
          <a:lstStyle/>
          <a:p>
            <a:r>
              <a:rPr lang="zh-CN" altLang="en-US" sz="4800" b="1" dirty="0">
                <a:solidFill>
                  <a:schemeClr val="bg1"/>
                </a:solidFill>
                <a:latin typeface="微软雅黑" panose="020B0503020204020204" pitchFamily="34" charset="-122"/>
                <a:ea typeface="微软雅黑" panose="020B0503020204020204" pitchFamily="34" charset="-122"/>
              </a:rPr>
              <a:t>项目介绍</a:t>
            </a:r>
          </a:p>
        </p:txBody>
      </p:sp>
      <p:sp>
        <p:nvSpPr>
          <p:cNvPr id="4" name="文本框 3"/>
          <p:cNvSpPr txBox="1"/>
          <p:nvPr/>
        </p:nvSpPr>
        <p:spPr>
          <a:xfrm>
            <a:off x="3201861" y="2243292"/>
            <a:ext cx="1225759" cy="2062103"/>
          </a:xfrm>
          <a:prstGeom prst="rect">
            <a:avLst/>
          </a:prstGeom>
          <a:noFill/>
        </p:spPr>
        <p:txBody>
          <a:bodyPr wrap="square" rtlCol="0">
            <a:spAutoFit/>
          </a:bodyPr>
          <a:lstStyle/>
          <a:p>
            <a:r>
              <a:rPr lang="en-US" altLang="zh-CN" sz="12800" dirty="0">
                <a:solidFill>
                  <a:srgbClr val="3843B3"/>
                </a:solidFill>
                <a:latin typeface="Novecento wide Bold" panose="00000805000000000000" pitchFamily="50" charset="0"/>
              </a:rPr>
              <a:t>1</a:t>
            </a:r>
            <a:endParaRPr lang="zh-CN" altLang="en-US" sz="12800" dirty="0">
              <a:solidFill>
                <a:srgbClr val="3843B3"/>
              </a:solidFill>
              <a:latin typeface="Novecento wide Bold" panose="00000805000000000000" pitchFamily="50" charset="0"/>
            </a:endParaRPr>
          </a:p>
        </p:txBody>
      </p:sp>
      <p:pic>
        <p:nvPicPr>
          <p:cNvPr id="12" name="图形 11"/>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55507" y="2461803"/>
            <a:ext cx="1912620" cy="1973339"/>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942286" y="0"/>
            <a:ext cx="2249715" cy="6858000"/>
          </a:xfrm>
          <a:prstGeom prst="rect">
            <a:avLst/>
          </a:prstGeom>
          <a:solidFill>
            <a:srgbClr val="3843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3" name="文本框 2"/>
          <p:cNvSpPr txBox="1"/>
          <p:nvPr/>
        </p:nvSpPr>
        <p:spPr>
          <a:xfrm>
            <a:off x="1425004" y="509861"/>
            <a:ext cx="2656459" cy="460375"/>
          </a:xfrm>
          <a:prstGeom prst="rect">
            <a:avLst/>
          </a:prstGeom>
          <a:noFill/>
        </p:spPr>
        <p:txBody>
          <a:bodyPr wrap="square" rtlCol="0">
            <a:spAutoFit/>
          </a:bodyPr>
          <a:lstStyle/>
          <a:p>
            <a:r>
              <a:rPr lang="zh-CN" altLang="en-US" sz="2400" b="1" dirty="0">
                <a:solidFill>
                  <a:schemeClr val="bg2">
                    <a:lumMod val="25000"/>
                  </a:schemeClr>
                </a:solidFill>
                <a:latin typeface="微软雅黑" panose="020B0503020204020204" pitchFamily="34" charset="-122"/>
                <a:ea typeface="微软雅黑" panose="020B0503020204020204" pitchFamily="34" charset="-122"/>
              </a:rPr>
              <a:t>项目选题</a:t>
            </a:r>
          </a:p>
        </p:txBody>
      </p:sp>
      <p:pic>
        <p:nvPicPr>
          <p:cNvPr id="4" name="图形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516998" y="420430"/>
            <a:ext cx="1068278" cy="1102192"/>
          </a:xfrm>
          <a:prstGeom prst="rect">
            <a:avLst/>
          </a:prstGeom>
        </p:spPr>
      </p:pic>
      <p:sp>
        <p:nvSpPr>
          <p:cNvPr id="6" name="椭圆 5"/>
          <p:cNvSpPr/>
          <p:nvPr/>
        </p:nvSpPr>
        <p:spPr>
          <a:xfrm>
            <a:off x="968457" y="577043"/>
            <a:ext cx="327299" cy="327299"/>
          </a:xfrm>
          <a:prstGeom prst="ellipse">
            <a:avLst/>
          </a:prstGeom>
          <a:solidFill>
            <a:srgbClr val="3843B3"/>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dirty="0">
              <a:latin typeface="微软雅黑" panose="020B0503020204020204" pitchFamily="34" charset="-122"/>
              <a:ea typeface="微软雅黑" panose="020B0503020204020204" pitchFamily="34" charset="-122"/>
            </a:endParaRPr>
          </a:p>
        </p:txBody>
      </p:sp>
      <p:sp>
        <p:nvSpPr>
          <p:cNvPr id="8" name="文本框 7"/>
          <p:cNvSpPr txBox="1"/>
          <p:nvPr/>
        </p:nvSpPr>
        <p:spPr>
          <a:xfrm>
            <a:off x="10152185" y="2001483"/>
            <a:ext cx="1787029" cy="460375"/>
          </a:xfrm>
          <a:prstGeom prst="rect">
            <a:avLst/>
          </a:prstGeom>
          <a:noFill/>
        </p:spPr>
        <p:txBody>
          <a:bodyPr wrap="squar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项目介绍</a:t>
            </a:r>
          </a:p>
        </p:txBody>
      </p:sp>
      <p:sp>
        <p:nvSpPr>
          <p:cNvPr id="9" name="文本框 8"/>
          <p:cNvSpPr txBox="1"/>
          <p:nvPr/>
        </p:nvSpPr>
        <p:spPr>
          <a:xfrm>
            <a:off x="10152185" y="2582349"/>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功能设计</a:t>
            </a:r>
          </a:p>
        </p:txBody>
      </p:sp>
      <p:sp>
        <p:nvSpPr>
          <p:cNvPr id="10" name="文本框 9"/>
          <p:cNvSpPr txBox="1"/>
          <p:nvPr/>
        </p:nvSpPr>
        <p:spPr>
          <a:xfrm>
            <a:off x="10152673" y="3163215"/>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项目亮点</a:t>
            </a:r>
          </a:p>
        </p:txBody>
      </p:sp>
      <p:sp>
        <p:nvSpPr>
          <p:cNvPr id="11" name="文本框 10"/>
          <p:cNvSpPr txBox="1"/>
          <p:nvPr/>
        </p:nvSpPr>
        <p:spPr>
          <a:xfrm>
            <a:off x="10173628" y="3744081"/>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项目难点</a:t>
            </a:r>
          </a:p>
        </p:txBody>
      </p:sp>
      <p:sp>
        <p:nvSpPr>
          <p:cNvPr id="12" name="文本框 11"/>
          <p:cNvSpPr txBox="1"/>
          <p:nvPr/>
        </p:nvSpPr>
        <p:spPr>
          <a:xfrm>
            <a:off x="10173628" y="4324947"/>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心得体会</a:t>
            </a:r>
          </a:p>
        </p:txBody>
      </p:sp>
      <p:sp>
        <p:nvSpPr>
          <p:cNvPr id="5" name="文本框 4"/>
          <p:cNvSpPr txBox="1"/>
          <p:nvPr/>
        </p:nvSpPr>
        <p:spPr>
          <a:xfrm>
            <a:off x="3912870" y="939165"/>
            <a:ext cx="2715895" cy="583565"/>
          </a:xfrm>
          <a:prstGeom prst="rect">
            <a:avLst/>
          </a:prstGeom>
          <a:noFill/>
        </p:spPr>
        <p:txBody>
          <a:bodyPr wrap="square" rtlCol="0">
            <a:spAutoFit/>
          </a:bodyPr>
          <a:lstStyle/>
          <a:p>
            <a:r>
              <a:rPr lang="zh-CN" altLang="en-US" sz="3200" b="1"/>
              <a:t>会议管理系统</a:t>
            </a:r>
          </a:p>
        </p:txBody>
      </p:sp>
      <p:sp>
        <p:nvSpPr>
          <p:cNvPr id="7" name="文本框 6"/>
          <p:cNvSpPr txBox="1"/>
          <p:nvPr/>
        </p:nvSpPr>
        <p:spPr>
          <a:xfrm>
            <a:off x="1909445" y="2073275"/>
            <a:ext cx="6895465" cy="3091180"/>
          </a:xfrm>
          <a:prstGeom prst="rect">
            <a:avLst/>
          </a:prstGeom>
          <a:noFill/>
        </p:spPr>
        <p:txBody>
          <a:bodyPr wrap="square" rtlCol="0">
            <a:noAutofit/>
          </a:bodyPr>
          <a:lstStyle/>
          <a:p>
            <a:r>
              <a:rPr lang="zh-CN" altLang="en-US"/>
              <a:t>在工作室的团队活动中，开会是必不可少的主体，但是我们也常常发现，每次会议的时 间并不只是损失在会议中的头脑风暴，在每次会议结束之后，我们仍无法及时回忆起会 议上的细枝末节以及分工安排，这时大家就又会私下里进行不断地询问与确认，最后实 际上的耗时远超我们会议上的时间。因此，考虑到第三方应用的安全性，我们打算采用 自研的会议纪要管理系统，在保证会议纪要不会外泄的前提下，缩短我们的非必要耗时，提高我们的办公效率，优化我们的工作流程，减少沟通误差，提高团队协作效率。同时，让我们能够更好地保护敏感信息，确保团队内部信息的安全性。通过这样的创新举措，我们期待能够更加高效地开展团队活动，提升工作效率，实现更好的团队合作和成果。</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942286" y="0"/>
            <a:ext cx="2249715" cy="6858000"/>
          </a:xfrm>
          <a:prstGeom prst="rect">
            <a:avLst/>
          </a:prstGeom>
          <a:solidFill>
            <a:srgbClr val="3843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3" name="文本框 2"/>
          <p:cNvSpPr txBox="1"/>
          <p:nvPr/>
        </p:nvSpPr>
        <p:spPr>
          <a:xfrm>
            <a:off x="1425004" y="509861"/>
            <a:ext cx="2656459" cy="460375"/>
          </a:xfrm>
          <a:prstGeom prst="rect">
            <a:avLst/>
          </a:prstGeom>
          <a:noFill/>
        </p:spPr>
        <p:txBody>
          <a:bodyPr wrap="square" rtlCol="0">
            <a:spAutoFit/>
          </a:bodyPr>
          <a:lstStyle/>
          <a:p>
            <a:r>
              <a:rPr lang="zh-CN" altLang="en-US" sz="2400" b="1" dirty="0">
                <a:solidFill>
                  <a:schemeClr val="bg2">
                    <a:lumMod val="25000"/>
                  </a:schemeClr>
                </a:solidFill>
                <a:latin typeface="微软雅黑" panose="020B0503020204020204" pitchFamily="34" charset="-122"/>
                <a:ea typeface="微软雅黑" panose="020B0503020204020204" pitchFamily="34" charset="-122"/>
              </a:rPr>
              <a:t>项目展示</a:t>
            </a:r>
          </a:p>
        </p:txBody>
      </p:sp>
      <p:pic>
        <p:nvPicPr>
          <p:cNvPr id="4" name="图形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516998" y="420430"/>
            <a:ext cx="1068278" cy="1102192"/>
          </a:xfrm>
          <a:prstGeom prst="rect">
            <a:avLst/>
          </a:prstGeom>
        </p:spPr>
      </p:pic>
      <p:sp>
        <p:nvSpPr>
          <p:cNvPr id="6" name="椭圆 5"/>
          <p:cNvSpPr/>
          <p:nvPr/>
        </p:nvSpPr>
        <p:spPr>
          <a:xfrm>
            <a:off x="968457" y="577043"/>
            <a:ext cx="327299" cy="327299"/>
          </a:xfrm>
          <a:prstGeom prst="ellipse">
            <a:avLst/>
          </a:prstGeom>
          <a:solidFill>
            <a:srgbClr val="3843B3"/>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dirty="0">
              <a:latin typeface="微软雅黑" panose="020B0503020204020204" pitchFamily="34" charset="-122"/>
              <a:ea typeface="微软雅黑" panose="020B0503020204020204" pitchFamily="34" charset="-122"/>
            </a:endParaRPr>
          </a:p>
        </p:txBody>
      </p:sp>
      <p:sp>
        <p:nvSpPr>
          <p:cNvPr id="8" name="文本框 7"/>
          <p:cNvSpPr txBox="1"/>
          <p:nvPr/>
        </p:nvSpPr>
        <p:spPr>
          <a:xfrm>
            <a:off x="10152185" y="2001483"/>
            <a:ext cx="1787029" cy="460375"/>
          </a:xfrm>
          <a:prstGeom prst="rect">
            <a:avLst/>
          </a:prstGeom>
          <a:noFill/>
        </p:spPr>
        <p:txBody>
          <a:bodyPr wrap="squar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项目介绍</a:t>
            </a:r>
          </a:p>
        </p:txBody>
      </p:sp>
      <p:sp>
        <p:nvSpPr>
          <p:cNvPr id="9" name="文本框 8"/>
          <p:cNvSpPr txBox="1"/>
          <p:nvPr/>
        </p:nvSpPr>
        <p:spPr>
          <a:xfrm>
            <a:off x="10152185" y="2582349"/>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功能设计</a:t>
            </a:r>
          </a:p>
        </p:txBody>
      </p:sp>
      <p:sp>
        <p:nvSpPr>
          <p:cNvPr id="10" name="文本框 9"/>
          <p:cNvSpPr txBox="1"/>
          <p:nvPr/>
        </p:nvSpPr>
        <p:spPr>
          <a:xfrm>
            <a:off x="10152673" y="3163215"/>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项目亮点</a:t>
            </a:r>
          </a:p>
        </p:txBody>
      </p:sp>
      <p:sp>
        <p:nvSpPr>
          <p:cNvPr id="11" name="文本框 10"/>
          <p:cNvSpPr txBox="1"/>
          <p:nvPr/>
        </p:nvSpPr>
        <p:spPr>
          <a:xfrm>
            <a:off x="10173628" y="3744081"/>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项目难点</a:t>
            </a:r>
          </a:p>
        </p:txBody>
      </p:sp>
      <p:sp>
        <p:nvSpPr>
          <p:cNvPr id="12" name="文本框 11"/>
          <p:cNvSpPr txBox="1"/>
          <p:nvPr/>
        </p:nvSpPr>
        <p:spPr>
          <a:xfrm>
            <a:off x="10173628" y="4324947"/>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心得体会</a:t>
            </a:r>
          </a:p>
        </p:txBody>
      </p:sp>
      <p:pic>
        <p:nvPicPr>
          <p:cNvPr id="17" name="图片 16" descr="登录"/>
          <p:cNvPicPr>
            <a:picLocks noChangeAspect="1"/>
          </p:cNvPicPr>
          <p:nvPr/>
        </p:nvPicPr>
        <p:blipFill>
          <a:blip r:embed="rId4"/>
          <a:stretch>
            <a:fillRect/>
          </a:stretch>
        </p:blipFill>
        <p:spPr>
          <a:xfrm>
            <a:off x="233045" y="1258570"/>
            <a:ext cx="4015105" cy="2049780"/>
          </a:xfrm>
          <a:prstGeom prst="rect">
            <a:avLst/>
          </a:prstGeom>
        </p:spPr>
      </p:pic>
      <p:pic>
        <p:nvPicPr>
          <p:cNvPr id="18" name="图片 17" descr="页面"/>
          <p:cNvPicPr>
            <a:picLocks noChangeAspect="1"/>
          </p:cNvPicPr>
          <p:nvPr/>
        </p:nvPicPr>
        <p:blipFill>
          <a:blip r:embed="rId5"/>
          <a:stretch>
            <a:fillRect/>
          </a:stretch>
        </p:blipFill>
        <p:spPr>
          <a:xfrm>
            <a:off x="4465320" y="461010"/>
            <a:ext cx="5080000" cy="2701925"/>
          </a:xfrm>
          <a:prstGeom prst="rect">
            <a:avLst/>
          </a:prstGeom>
        </p:spPr>
      </p:pic>
      <p:pic>
        <p:nvPicPr>
          <p:cNvPr id="19" name="图片 18" descr="页面2"/>
          <p:cNvPicPr>
            <a:picLocks noChangeAspect="1"/>
          </p:cNvPicPr>
          <p:nvPr/>
        </p:nvPicPr>
        <p:blipFill>
          <a:blip r:embed="rId6"/>
          <a:stretch>
            <a:fillRect/>
          </a:stretch>
        </p:blipFill>
        <p:spPr>
          <a:xfrm>
            <a:off x="162560" y="3743960"/>
            <a:ext cx="4465955" cy="2708275"/>
          </a:xfrm>
          <a:prstGeom prst="rect">
            <a:avLst/>
          </a:prstGeom>
        </p:spPr>
      </p:pic>
      <p:pic>
        <p:nvPicPr>
          <p:cNvPr id="20" name="图片 19" descr="查看"/>
          <p:cNvPicPr>
            <a:picLocks noChangeAspect="1"/>
          </p:cNvPicPr>
          <p:nvPr/>
        </p:nvPicPr>
        <p:blipFill>
          <a:blip r:embed="rId7"/>
          <a:stretch>
            <a:fillRect/>
          </a:stretch>
        </p:blipFill>
        <p:spPr>
          <a:xfrm>
            <a:off x="4839335" y="3623310"/>
            <a:ext cx="4892040" cy="293497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942286" y="0"/>
            <a:ext cx="2249715" cy="6858000"/>
          </a:xfrm>
          <a:prstGeom prst="rect">
            <a:avLst/>
          </a:prstGeom>
          <a:solidFill>
            <a:srgbClr val="3843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3" name="文本框 2"/>
          <p:cNvSpPr txBox="1"/>
          <p:nvPr/>
        </p:nvSpPr>
        <p:spPr>
          <a:xfrm>
            <a:off x="1425004" y="509861"/>
            <a:ext cx="2656459" cy="460375"/>
          </a:xfrm>
          <a:prstGeom prst="rect">
            <a:avLst/>
          </a:prstGeom>
          <a:noFill/>
        </p:spPr>
        <p:txBody>
          <a:bodyPr wrap="square" rtlCol="0">
            <a:spAutoFit/>
          </a:bodyPr>
          <a:lstStyle/>
          <a:p>
            <a:r>
              <a:rPr lang="zh-CN" altLang="en-US" sz="2400" b="1" dirty="0">
                <a:solidFill>
                  <a:schemeClr val="bg2">
                    <a:lumMod val="25000"/>
                  </a:schemeClr>
                </a:solidFill>
                <a:latin typeface="微软雅黑" panose="020B0503020204020204" pitchFamily="34" charset="-122"/>
                <a:ea typeface="微软雅黑" panose="020B0503020204020204" pitchFamily="34" charset="-122"/>
              </a:rPr>
              <a:t>设计思路</a:t>
            </a:r>
          </a:p>
        </p:txBody>
      </p:sp>
      <p:pic>
        <p:nvPicPr>
          <p:cNvPr id="4" name="图形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516998" y="420430"/>
            <a:ext cx="1068278" cy="1102192"/>
          </a:xfrm>
          <a:prstGeom prst="rect">
            <a:avLst/>
          </a:prstGeom>
        </p:spPr>
      </p:pic>
      <p:sp>
        <p:nvSpPr>
          <p:cNvPr id="6" name="椭圆 5"/>
          <p:cNvSpPr/>
          <p:nvPr/>
        </p:nvSpPr>
        <p:spPr>
          <a:xfrm>
            <a:off x="968457" y="577043"/>
            <a:ext cx="327299" cy="327299"/>
          </a:xfrm>
          <a:prstGeom prst="ellipse">
            <a:avLst/>
          </a:prstGeom>
          <a:solidFill>
            <a:srgbClr val="3843B3"/>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dirty="0">
              <a:latin typeface="微软雅黑" panose="020B0503020204020204" pitchFamily="34" charset="-122"/>
              <a:ea typeface="微软雅黑" panose="020B0503020204020204" pitchFamily="34" charset="-122"/>
            </a:endParaRPr>
          </a:p>
        </p:txBody>
      </p:sp>
      <p:sp>
        <p:nvSpPr>
          <p:cNvPr id="8" name="文本框 7"/>
          <p:cNvSpPr txBox="1"/>
          <p:nvPr/>
        </p:nvSpPr>
        <p:spPr>
          <a:xfrm>
            <a:off x="10152185" y="2001483"/>
            <a:ext cx="1787029" cy="460375"/>
          </a:xfrm>
          <a:prstGeom prst="rect">
            <a:avLst/>
          </a:prstGeom>
          <a:noFill/>
        </p:spPr>
        <p:txBody>
          <a:bodyPr wrap="squar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项目介绍</a:t>
            </a:r>
          </a:p>
        </p:txBody>
      </p:sp>
      <p:sp>
        <p:nvSpPr>
          <p:cNvPr id="9" name="文本框 8"/>
          <p:cNvSpPr txBox="1"/>
          <p:nvPr/>
        </p:nvSpPr>
        <p:spPr>
          <a:xfrm>
            <a:off x="10152185" y="2582349"/>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功能设计</a:t>
            </a:r>
          </a:p>
        </p:txBody>
      </p:sp>
      <p:sp>
        <p:nvSpPr>
          <p:cNvPr id="10" name="文本框 9"/>
          <p:cNvSpPr txBox="1"/>
          <p:nvPr/>
        </p:nvSpPr>
        <p:spPr>
          <a:xfrm>
            <a:off x="10152673" y="3163215"/>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项目亮点</a:t>
            </a:r>
          </a:p>
        </p:txBody>
      </p:sp>
      <p:sp>
        <p:nvSpPr>
          <p:cNvPr id="11" name="文本框 10"/>
          <p:cNvSpPr txBox="1"/>
          <p:nvPr/>
        </p:nvSpPr>
        <p:spPr>
          <a:xfrm>
            <a:off x="10173628" y="3744081"/>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项目难点</a:t>
            </a:r>
          </a:p>
        </p:txBody>
      </p:sp>
      <p:sp>
        <p:nvSpPr>
          <p:cNvPr id="12" name="文本框 11"/>
          <p:cNvSpPr txBox="1"/>
          <p:nvPr/>
        </p:nvSpPr>
        <p:spPr>
          <a:xfrm>
            <a:off x="10173628" y="4324947"/>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心得体会</a:t>
            </a:r>
          </a:p>
        </p:txBody>
      </p:sp>
      <p:grpSp>
        <p:nvGrpSpPr>
          <p:cNvPr id="19" name="组合 19"/>
          <p:cNvGrpSpPr/>
          <p:nvPr/>
        </p:nvGrpSpPr>
        <p:grpSpPr>
          <a:xfrm>
            <a:off x="1694815" y="1009650"/>
            <a:ext cx="4514850" cy="1075690"/>
            <a:chOff x="475180" y="170597"/>
            <a:chExt cx="4415049" cy="1339756"/>
          </a:xfrm>
        </p:grpSpPr>
        <p:sp>
          <p:nvSpPr>
            <p:cNvPr id="5" name="矩形 4"/>
            <p:cNvSpPr/>
            <p:nvPr/>
          </p:nvSpPr>
          <p:spPr>
            <a:xfrm>
              <a:off x="2147466" y="170597"/>
              <a:ext cx="1180531" cy="33437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indent="333375" algn="just">
                <a:spcAft>
                  <a:spcPts val="1200"/>
                </a:spcAft>
              </a:pPr>
              <a:r>
                <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rPr>
                <a:t>页面</a:t>
              </a:r>
            </a:p>
          </p:txBody>
        </p:sp>
        <p:sp>
          <p:nvSpPr>
            <p:cNvPr id="7" name="矩形 5"/>
            <p:cNvSpPr/>
            <p:nvPr/>
          </p:nvSpPr>
          <p:spPr>
            <a:xfrm>
              <a:off x="2147030" y="1175983"/>
              <a:ext cx="1180531" cy="33437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indent="266700" algn="just"/>
              <a:r>
                <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rPr>
                <a:t>管理员</a:t>
              </a:r>
            </a:p>
          </p:txBody>
        </p:sp>
        <p:sp>
          <p:nvSpPr>
            <p:cNvPr id="13" name="矩形 6"/>
            <p:cNvSpPr/>
            <p:nvPr/>
          </p:nvSpPr>
          <p:spPr>
            <a:xfrm>
              <a:off x="475180" y="1175983"/>
              <a:ext cx="1180531" cy="33437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indent="266700" algn="just"/>
              <a:r>
                <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rPr>
                <a:t>登录注册</a:t>
              </a:r>
            </a:p>
          </p:txBody>
        </p:sp>
        <p:sp>
          <p:nvSpPr>
            <p:cNvPr id="14" name="矩形 9"/>
            <p:cNvSpPr/>
            <p:nvPr/>
          </p:nvSpPr>
          <p:spPr>
            <a:xfrm>
              <a:off x="3709698" y="1175983"/>
              <a:ext cx="1180531" cy="33437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indent="259715" algn="just"/>
              <a:r>
                <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rPr>
                <a:t>普通用户</a:t>
              </a:r>
            </a:p>
          </p:txBody>
        </p:sp>
        <p:cxnSp>
          <p:nvCxnSpPr>
            <p:cNvPr id="15" name="直接连接符 11"/>
            <p:cNvCxnSpPr/>
            <p:nvPr/>
          </p:nvCxnSpPr>
          <p:spPr>
            <a:xfrm>
              <a:off x="1030406" y="805218"/>
              <a:ext cx="334370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接箭头连接符 13"/>
            <p:cNvCxnSpPr/>
            <p:nvPr/>
          </p:nvCxnSpPr>
          <p:spPr>
            <a:xfrm>
              <a:off x="1071350" y="805218"/>
              <a:ext cx="0" cy="38896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4"/>
            <p:cNvCxnSpPr/>
            <p:nvPr/>
          </p:nvCxnSpPr>
          <p:spPr>
            <a:xfrm>
              <a:off x="2770496" y="805218"/>
              <a:ext cx="6824" cy="42990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5"/>
            <p:cNvCxnSpPr/>
            <p:nvPr/>
          </p:nvCxnSpPr>
          <p:spPr>
            <a:xfrm>
              <a:off x="4367284" y="793847"/>
              <a:ext cx="6824" cy="42308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接连接符 18"/>
            <p:cNvCxnSpPr/>
            <p:nvPr/>
          </p:nvCxnSpPr>
          <p:spPr>
            <a:xfrm flipH="1" flipV="1">
              <a:off x="2743200" y="504967"/>
              <a:ext cx="20472" cy="30707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1" name="文本框 20"/>
          <p:cNvSpPr txBox="1"/>
          <p:nvPr/>
        </p:nvSpPr>
        <p:spPr>
          <a:xfrm>
            <a:off x="1661160" y="1021080"/>
            <a:ext cx="1436370" cy="368300"/>
          </a:xfrm>
          <a:prstGeom prst="rect">
            <a:avLst/>
          </a:prstGeom>
          <a:noFill/>
        </p:spPr>
        <p:txBody>
          <a:bodyPr wrap="square" rtlCol="0">
            <a:spAutoFit/>
          </a:bodyPr>
          <a:lstStyle/>
          <a:p>
            <a:r>
              <a:rPr lang="zh-CN" altLang="en-US"/>
              <a:t>页面主要有：</a:t>
            </a:r>
          </a:p>
        </p:txBody>
      </p:sp>
      <p:sp>
        <p:nvSpPr>
          <p:cNvPr id="22" name="文本框 21"/>
          <p:cNvSpPr txBox="1"/>
          <p:nvPr/>
        </p:nvSpPr>
        <p:spPr>
          <a:xfrm>
            <a:off x="852805" y="2461895"/>
            <a:ext cx="2329815" cy="368300"/>
          </a:xfrm>
          <a:prstGeom prst="rect">
            <a:avLst/>
          </a:prstGeom>
          <a:noFill/>
        </p:spPr>
        <p:txBody>
          <a:bodyPr wrap="square" rtlCol="0">
            <a:spAutoFit/>
          </a:bodyPr>
          <a:lstStyle/>
          <a:p>
            <a:r>
              <a:rPr lang="zh-CN" altLang="en-US"/>
              <a:t>数据存储结构主要为：</a:t>
            </a:r>
          </a:p>
        </p:txBody>
      </p:sp>
      <p:grpSp>
        <p:nvGrpSpPr>
          <p:cNvPr id="92" name="组合 92"/>
          <p:cNvGrpSpPr/>
          <p:nvPr/>
        </p:nvGrpSpPr>
        <p:grpSpPr>
          <a:xfrm>
            <a:off x="93980" y="3658235"/>
            <a:ext cx="4342130" cy="1214755"/>
            <a:chOff x="146024" y="286603"/>
            <a:chExt cx="4678460" cy="1214650"/>
          </a:xfrm>
        </p:grpSpPr>
        <p:sp>
          <p:nvSpPr>
            <p:cNvPr id="73" name="流程图: 过程 73"/>
            <p:cNvSpPr/>
            <p:nvPr/>
          </p:nvSpPr>
          <p:spPr>
            <a:xfrm>
              <a:off x="1883391" y="286603"/>
              <a:ext cx="1080000" cy="354841"/>
            </a:xfrm>
            <a:prstGeom prst="flowChartProces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indent="193040" algn="just"/>
              <a:r>
                <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rPr>
                <a:t>用户信息</a:t>
              </a:r>
            </a:p>
          </p:txBody>
        </p:sp>
        <p:sp>
          <p:nvSpPr>
            <p:cNvPr id="74" name="流程图: 过程 74"/>
            <p:cNvSpPr/>
            <p:nvPr/>
          </p:nvSpPr>
          <p:spPr>
            <a:xfrm>
              <a:off x="146024" y="1146412"/>
              <a:ext cx="1080000" cy="354841"/>
            </a:xfrm>
            <a:prstGeom prst="flowChartProces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indent="266700" algn="just"/>
              <a:r>
                <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rPr>
                <a:t>用户名</a:t>
              </a:r>
            </a:p>
          </p:txBody>
        </p:sp>
        <p:sp>
          <p:nvSpPr>
            <p:cNvPr id="75" name="流程图: 过程 75"/>
            <p:cNvSpPr/>
            <p:nvPr/>
          </p:nvSpPr>
          <p:spPr>
            <a:xfrm>
              <a:off x="3744484" y="1146412"/>
              <a:ext cx="1080000" cy="354841"/>
            </a:xfrm>
            <a:prstGeom prst="flowChartProces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indent="193040" algn="just"/>
              <a:r>
                <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rPr>
                <a:t>申请状态</a:t>
              </a:r>
            </a:p>
          </p:txBody>
        </p:sp>
        <p:sp>
          <p:nvSpPr>
            <p:cNvPr id="76" name="流程图: 过程 76"/>
            <p:cNvSpPr/>
            <p:nvPr/>
          </p:nvSpPr>
          <p:spPr>
            <a:xfrm>
              <a:off x="1372048" y="1146412"/>
              <a:ext cx="1080000" cy="354841"/>
            </a:xfrm>
            <a:prstGeom prst="flowChartProces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indent="266700" algn="just"/>
              <a:r>
                <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rPr>
                <a:t>密码</a:t>
              </a:r>
            </a:p>
          </p:txBody>
        </p:sp>
        <p:sp>
          <p:nvSpPr>
            <p:cNvPr id="77" name="流程图: 过程 77"/>
            <p:cNvSpPr/>
            <p:nvPr/>
          </p:nvSpPr>
          <p:spPr>
            <a:xfrm>
              <a:off x="2520735" y="1146412"/>
              <a:ext cx="1080000" cy="354841"/>
            </a:xfrm>
            <a:prstGeom prst="flowChartProces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indent="133350" algn="just"/>
              <a:r>
                <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rPr>
                <a:t>管理员状态</a:t>
              </a:r>
            </a:p>
          </p:txBody>
        </p:sp>
        <p:cxnSp>
          <p:nvCxnSpPr>
            <p:cNvPr id="78" name="直接连接符 78"/>
            <p:cNvCxnSpPr/>
            <p:nvPr/>
          </p:nvCxnSpPr>
          <p:spPr>
            <a:xfrm>
              <a:off x="791570" y="832513"/>
              <a:ext cx="36507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直接箭头连接符 87"/>
            <p:cNvCxnSpPr/>
            <p:nvPr/>
          </p:nvCxnSpPr>
          <p:spPr>
            <a:xfrm>
              <a:off x="812041" y="818865"/>
              <a:ext cx="0" cy="3684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8" name="直接箭头连接符 88"/>
            <p:cNvCxnSpPr/>
            <p:nvPr/>
          </p:nvCxnSpPr>
          <p:spPr>
            <a:xfrm>
              <a:off x="1994847" y="818865"/>
              <a:ext cx="0" cy="3684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9" name="直接箭头连接符 89"/>
            <p:cNvCxnSpPr/>
            <p:nvPr/>
          </p:nvCxnSpPr>
          <p:spPr>
            <a:xfrm>
              <a:off x="3143533" y="818865"/>
              <a:ext cx="0" cy="3684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0" name="直接箭头连接符 90"/>
            <p:cNvCxnSpPr/>
            <p:nvPr/>
          </p:nvCxnSpPr>
          <p:spPr>
            <a:xfrm>
              <a:off x="4428697" y="818865"/>
              <a:ext cx="0" cy="3684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1" name="直接连接符 91"/>
            <p:cNvCxnSpPr>
              <a:stCxn id="73" idx="2"/>
            </p:cNvCxnSpPr>
            <p:nvPr/>
          </p:nvCxnSpPr>
          <p:spPr>
            <a:xfrm>
              <a:off x="2423391" y="641444"/>
              <a:ext cx="0" cy="18424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56" name="组合 7"/>
          <p:cNvGrpSpPr/>
          <p:nvPr/>
        </p:nvGrpSpPr>
        <p:grpSpPr>
          <a:xfrm>
            <a:off x="4546600" y="4665980"/>
            <a:ext cx="5121910" cy="1769745"/>
            <a:chOff x="0" y="238836"/>
            <a:chExt cx="5245290" cy="2258704"/>
          </a:xfrm>
        </p:grpSpPr>
        <p:sp>
          <p:nvSpPr>
            <p:cNvPr id="57" name="流程图: 过程 94"/>
            <p:cNvSpPr/>
            <p:nvPr/>
          </p:nvSpPr>
          <p:spPr>
            <a:xfrm>
              <a:off x="2088107" y="1262418"/>
              <a:ext cx="989463" cy="327546"/>
            </a:xfrm>
            <a:prstGeom prst="flowChartProces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indent="133350" algn="just"/>
              <a:r>
                <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rPr>
                <a:t>会议信息</a:t>
              </a:r>
            </a:p>
          </p:txBody>
        </p:sp>
        <p:sp>
          <p:nvSpPr>
            <p:cNvPr id="58" name="流程图: 过程 95"/>
            <p:cNvSpPr/>
            <p:nvPr/>
          </p:nvSpPr>
          <p:spPr>
            <a:xfrm>
              <a:off x="941742" y="2169994"/>
              <a:ext cx="989463" cy="327546"/>
            </a:xfrm>
            <a:prstGeom prst="flowChartProces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indent="333375" algn="just"/>
              <a:r>
                <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rPr>
                <a:t>id</a:t>
              </a:r>
            </a:p>
          </p:txBody>
        </p:sp>
        <p:sp>
          <p:nvSpPr>
            <p:cNvPr id="59" name="流程图: 过程 96"/>
            <p:cNvSpPr/>
            <p:nvPr/>
          </p:nvSpPr>
          <p:spPr>
            <a:xfrm>
              <a:off x="3506925" y="2169994"/>
              <a:ext cx="989463" cy="327546"/>
            </a:xfrm>
            <a:prstGeom prst="flowChartProces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indent="266700" algn="just"/>
              <a:r>
                <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rPr>
                <a:t>组别</a:t>
              </a:r>
            </a:p>
          </p:txBody>
        </p:sp>
        <p:sp>
          <p:nvSpPr>
            <p:cNvPr id="60" name="流程图: 过程 97"/>
            <p:cNvSpPr/>
            <p:nvPr/>
          </p:nvSpPr>
          <p:spPr>
            <a:xfrm>
              <a:off x="2166686" y="2169994"/>
              <a:ext cx="989463" cy="327546"/>
            </a:xfrm>
            <a:prstGeom prst="flowChartProces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indent="66675" algn="just"/>
              <a:r>
                <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rPr>
                <a:t>会议发布者</a:t>
              </a:r>
            </a:p>
          </p:txBody>
        </p:sp>
        <p:sp>
          <p:nvSpPr>
            <p:cNvPr id="61" name="流程图: 过程 100"/>
            <p:cNvSpPr/>
            <p:nvPr/>
          </p:nvSpPr>
          <p:spPr>
            <a:xfrm>
              <a:off x="900799" y="238836"/>
              <a:ext cx="989463" cy="327546"/>
            </a:xfrm>
            <a:prstGeom prst="flowChartProces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indent="266700" algn="just"/>
              <a:r>
                <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rPr>
                <a:t>标签</a:t>
              </a:r>
            </a:p>
          </p:txBody>
        </p:sp>
        <p:sp>
          <p:nvSpPr>
            <p:cNvPr id="62" name="流程图: 过程 101"/>
            <p:cNvSpPr/>
            <p:nvPr/>
          </p:nvSpPr>
          <p:spPr>
            <a:xfrm>
              <a:off x="3465982" y="238836"/>
              <a:ext cx="989463" cy="327546"/>
            </a:xfrm>
            <a:prstGeom prst="flowChartProces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indent="133350" algn="just"/>
              <a:r>
                <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rPr>
                <a:t>个人纪要</a:t>
              </a:r>
            </a:p>
          </p:txBody>
        </p:sp>
        <p:sp>
          <p:nvSpPr>
            <p:cNvPr id="63" name="流程图: 过程 102"/>
            <p:cNvSpPr/>
            <p:nvPr/>
          </p:nvSpPr>
          <p:spPr>
            <a:xfrm>
              <a:off x="2125743" y="238836"/>
              <a:ext cx="989463" cy="327546"/>
            </a:xfrm>
            <a:prstGeom prst="flowChartProces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indent="266700" algn="just"/>
              <a:r>
                <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rPr>
                <a:t>类型</a:t>
              </a:r>
            </a:p>
          </p:txBody>
        </p:sp>
        <p:sp>
          <p:nvSpPr>
            <p:cNvPr id="64" name="流程图: 过程 103"/>
            <p:cNvSpPr/>
            <p:nvPr/>
          </p:nvSpPr>
          <p:spPr>
            <a:xfrm>
              <a:off x="4255827" y="1169158"/>
              <a:ext cx="989463" cy="327546"/>
            </a:xfrm>
            <a:prstGeom prst="flowChartProces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indent="133350" algn="just"/>
              <a:r>
                <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rPr>
                <a:t>会议内容</a:t>
              </a:r>
            </a:p>
          </p:txBody>
        </p:sp>
        <p:sp>
          <p:nvSpPr>
            <p:cNvPr id="65" name="流程图: 过程 104"/>
            <p:cNvSpPr/>
            <p:nvPr/>
          </p:nvSpPr>
          <p:spPr>
            <a:xfrm>
              <a:off x="4255827" y="748352"/>
              <a:ext cx="989463" cy="327546"/>
            </a:xfrm>
            <a:prstGeom prst="flowChartProces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indent="133350" algn="just"/>
              <a:r>
                <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rPr>
                <a:t>图片路径</a:t>
              </a:r>
            </a:p>
          </p:txBody>
        </p:sp>
        <p:sp>
          <p:nvSpPr>
            <p:cNvPr id="66" name="流程图: 过程 105"/>
            <p:cNvSpPr/>
            <p:nvPr/>
          </p:nvSpPr>
          <p:spPr>
            <a:xfrm>
              <a:off x="4255827" y="1576315"/>
              <a:ext cx="989463" cy="327546"/>
            </a:xfrm>
            <a:prstGeom prst="flowChartProces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indent="133350" algn="just"/>
              <a:r>
                <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rPr>
                <a:t>会议主题</a:t>
              </a:r>
            </a:p>
          </p:txBody>
        </p:sp>
        <p:sp>
          <p:nvSpPr>
            <p:cNvPr id="67" name="流程图: 过程 106"/>
            <p:cNvSpPr/>
            <p:nvPr/>
          </p:nvSpPr>
          <p:spPr>
            <a:xfrm>
              <a:off x="0" y="1182806"/>
              <a:ext cx="989463" cy="327546"/>
            </a:xfrm>
            <a:prstGeom prst="flowChartProces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indent="133350" algn="just"/>
              <a:r>
                <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rPr>
                <a:t>同意状态</a:t>
              </a:r>
            </a:p>
          </p:txBody>
        </p:sp>
        <p:sp>
          <p:nvSpPr>
            <p:cNvPr id="68" name="流程图: 过程 107"/>
            <p:cNvSpPr/>
            <p:nvPr/>
          </p:nvSpPr>
          <p:spPr>
            <a:xfrm>
              <a:off x="0" y="762000"/>
              <a:ext cx="989463" cy="327546"/>
            </a:xfrm>
            <a:prstGeom prst="flowChartProces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indent="133350" algn="just"/>
              <a:r>
                <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rPr>
                <a:t>审核状态</a:t>
              </a:r>
            </a:p>
          </p:txBody>
        </p:sp>
        <p:sp>
          <p:nvSpPr>
            <p:cNvPr id="69" name="流程图: 过程 108"/>
            <p:cNvSpPr/>
            <p:nvPr/>
          </p:nvSpPr>
          <p:spPr>
            <a:xfrm>
              <a:off x="0" y="1589963"/>
              <a:ext cx="989463" cy="327546"/>
            </a:xfrm>
            <a:prstGeom prst="flowChartProces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indent="266700" algn="just"/>
              <a:r>
                <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rPr>
                <a:t>理由</a:t>
              </a:r>
            </a:p>
          </p:txBody>
        </p:sp>
        <p:cxnSp>
          <p:nvCxnSpPr>
            <p:cNvPr id="70" name="直接连接符 109"/>
            <p:cNvCxnSpPr/>
            <p:nvPr/>
          </p:nvCxnSpPr>
          <p:spPr>
            <a:xfrm>
              <a:off x="1395531" y="880281"/>
              <a:ext cx="254985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直接连接符 110"/>
            <p:cNvCxnSpPr/>
            <p:nvPr/>
          </p:nvCxnSpPr>
          <p:spPr>
            <a:xfrm>
              <a:off x="1416002" y="1844723"/>
              <a:ext cx="256914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直接连接符 111"/>
            <p:cNvCxnSpPr/>
            <p:nvPr/>
          </p:nvCxnSpPr>
          <p:spPr>
            <a:xfrm>
              <a:off x="1241946" y="900753"/>
              <a:ext cx="6824" cy="83933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直接连接符 112"/>
            <p:cNvCxnSpPr/>
            <p:nvPr/>
          </p:nvCxnSpPr>
          <p:spPr>
            <a:xfrm>
              <a:off x="4007891" y="916675"/>
              <a:ext cx="20472" cy="83251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直接连接符 114"/>
            <p:cNvCxnSpPr>
              <a:stCxn id="57" idx="0"/>
            </p:cNvCxnSpPr>
            <p:nvPr/>
          </p:nvCxnSpPr>
          <p:spPr>
            <a:xfrm flipH="1" flipV="1">
              <a:off x="2572603" y="866633"/>
              <a:ext cx="10236" cy="39578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直接连接符 115"/>
            <p:cNvCxnSpPr/>
            <p:nvPr/>
          </p:nvCxnSpPr>
          <p:spPr>
            <a:xfrm flipV="1">
              <a:off x="2599898" y="1535373"/>
              <a:ext cx="0" cy="32072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直接连接符 116"/>
            <p:cNvCxnSpPr>
              <a:stCxn id="57" idx="1"/>
            </p:cNvCxnSpPr>
            <p:nvPr/>
          </p:nvCxnSpPr>
          <p:spPr>
            <a:xfrm flipH="1">
              <a:off x="1241946" y="1426191"/>
              <a:ext cx="84616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直接连接符 117"/>
            <p:cNvCxnSpPr/>
            <p:nvPr/>
          </p:nvCxnSpPr>
          <p:spPr>
            <a:xfrm flipH="1">
              <a:off x="3002507" y="1407994"/>
              <a:ext cx="104632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直接箭头连接符 118"/>
            <p:cNvCxnSpPr>
              <a:endCxn id="68" idx="3"/>
            </p:cNvCxnSpPr>
            <p:nvPr/>
          </p:nvCxnSpPr>
          <p:spPr>
            <a:xfrm flipH="1">
              <a:off x="989463" y="925773"/>
              <a:ext cx="25930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5" name="直接箭头连接符 119"/>
            <p:cNvCxnSpPr/>
            <p:nvPr/>
          </p:nvCxnSpPr>
          <p:spPr>
            <a:xfrm flipH="1">
              <a:off x="998561" y="1357952"/>
              <a:ext cx="25930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直接箭头连接符 120"/>
            <p:cNvCxnSpPr/>
            <p:nvPr/>
          </p:nvCxnSpPr>
          <p:spPr>
            <a:xfrm flipH="1">
              <a:off x="989463" y="1735540"/>
              <a:ext cx="25930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3" name="直接箭头连接符 121"/>
            <p:cNvCxnSpPr>
              <a:endCxn id="61" idx="2"/>
            </p:cNvCxnSpPr>
            <p:nvPr/>
          </p:nvCxnSpPr>
          <p:spPr>
            <a:xfrm flipV="1">
              <a:off x="1395531" y="566382"/>
              <a:ext cx="0" cy="31389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直接箭头连接符 122"/>
            <p:cNvCxnSpPr/>
            <p:nvPr/>
          </p:nvCxnSpPr>
          <p:spPr>
            <a:xfrm flipV="1">
              <a:off x="2554454" y="552734"/>
              <a:ext cx="0" cy="31389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9" name="直接箭头连接符 123"/>
            <p:cNvCxnSpPr/>
            <p:nvPr/>
          </p:nvCxnSpPr>
          <p:spPr>
            <a:xfrm flipV="1">
              <a:off x="3945389" y="566382"/>
              <a:ext cx="0" cy="31389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直接箭头连接符 124"/>
            <p:cNvCxnSpPr>
              <a:endCxn id="65" idx="1"/>
            </p:cNvCxnSpPr>
            <p:nvPr/>
          </p:nvCxnSpPr>
          <p:spPr>
            <a:xfrm flipV="1">
              <a:off x="3991970" y="912125"/>
              <a:ext cx="263857" cy="227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0" name="直接箭头连接符 125"/>
            <p:cNvCxnSpPr/>
            <p:nvPr/>
          </p:nvCxnSpPr>
          <p:spPr>
            <a:xfrm flipV="1">
              <a:off x="4028363" y="1392072"/>
              <a:ext cx="263857" cy="227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1" name="直接箭头连接符 126"/>
            <p:cNvCxnSpPr/>
            <p:nvPr/>
          </p:nvCxnSpPr>
          <p:spPr>
            <a:xfrm flipV="1">
              <a:off x="4057933" y="1751464"/>
              <a:ext cx="263857" cy="227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2" name="直接箭头连接符 127"/>
            <p:cNvCxnSpPr>
              <a:endCxn id="58" idx="0"/>
            </p:cNvCxnSpPr>
            <p:nvPr/>
          </p:nvCxnSpPr>
          <p:spPr>
            <a:xfrm>
              <a:off x="1426191" y="1831075"/>
              <a:ext cx="10283" cy="33891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3" name="直接箭头连接符 128"/>
            <p:cNvCxnSpPr/>
            <p:nvPr/>
          </p:nvCxnSpPr>
          <p:spPr>
            <a:xfrm>
              <a:off x="2599898" y="1869744"/>
              <a:ext cx="10283" cy="33891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4" name="直接箭头连接符 129"/>
            <p:cNvCxnSpPr/>
            <p:nvPr/>
          </p:nvCxnSpPr>
          <p:spPr>
            <a:xfrm>
              <a:off x="3964673" y="1831075"/>
              <a:ext cx="10283" cy="33891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5" name="组合 8"/>
          <p:cNvGrpSpPr/>
          <p:nvPr/>
        </p:nvGrpSpPr>
        <p:grpSpPr>
          <a:xfrm>
            <a:off x="3968115" y="2375535"/>
            <a:ext cx="5243195" cy="1884045"/>
            <a:chOff x="0" y="238836"/>
            <a:chExt cx="5245290" cy="2258704"/>
          </a:xfrm>
        </p:grpSpPr>
        <p:sp>
          <p:nvSpPr>
            <p:cNvPr id="136" name="流程图: 过程 130"/>
            <p:cNvSpPr/>
            <p:nvPr/>
          </p:nvSpPr>
          <p:spPr>
            <a:xfrm>
              <a:off x="2088107" y="1262418"/>
              <a:ext cx="989463" cy="327546"/>
            </a:xfrm>
            <a:prstGeom prst="flowChartProces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indent="57150" algn="just"/>
              <a:r>
                <a:rPr lang="en-US" altLang="zh-CN" sz="90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rPr>
                <a:t>疑问反馈信息</a:t>
              </a:r>
            </a:p>
          </p:txBody>
        </p:sp>
        <p:sp>
          <p:nvSpPr>
            <p:cNvPr id="137" name="流程图: 过程 131"/>
            <p:cNvSpPr/>
            <p:nvPr/>
          </p:nvSpPr>
          <p:spPr>
            <a:xfrm>
              <a:off x="941742" y="2169994"/>
              <a:ext cx="989463" cy="327546"/>
            </a:xfrm>
            <a:prstGeom prst="flowChartProces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indent="333375" algn="just"/>
              <a:r>
                <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rPr>
                <a:t>id</a:t>
              </a:r>
            </a:p>
          </p:txBody>
        </p:sp>
        <p:sp>
          <p:nvSpPr>
            <p:cNvPr id="138" name="流程图: 过程 132"/>
            <p:cNvSpPr/>
            <p:nvPr/>
          </p:nvSpPr>
          <p:spPr>
            <a:xfrm>
              <a:off x="3506925" y="2169994"/>
              <a:ext cx="989463" cy="327546"/>
            </a:xfrm>
            <a:prstGeom prst="flowChartProces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indent="266700" algn="just"/>
              <a:r>
                <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rPr>
                <a:t>组别</a:t>
              </a:r>
            </a:p>
          </p:txBody>
        </p:sp>
        <p:sp>
          <p:nvSpPr>
            <p:cNvPr id="139" name="流程图: 过程 133"/>
            <p:cNvSpPr/>
            <p:nvPr/>
          </p:nvSpPr>
          <p:spPr>
            <a:xfrm>
              <a:off x="2166686" y="2169994"/>
              <a:ext cx="989463" cy="327546"/>
            </a:xfrm>
            <a:prstGeom prst="flowChartProces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indent="66675" algn="just"/>
              <a:r>
                <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rPr>
                <a:t>会议发布者</a:t>
              </a:r>
            </a:p>
          </p:txBody>
        </p:sp>
        <p:sp>
          <p:nvSpPr>
            <p:cNvPr id="140" name="流程图: 过程 134"/>
            <p:cNvSpPr/>
            <p:nvPr/>
          </p:nvSpPr>
          <p:spPr>
            <a:xfrm>
              <a:off x="900799" y="238836"/>
              <a:ext cx="989463" cy="327546"/>
            </a:xfrm>
            <a:prstGeom prst="flowChartProces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indent="266700" algn="just"/>
              <a:r>
                <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rPr>
                <a:t>标签</a:t>
              </a:r>
            </a:p>
          </p:txBody>
        </p:sp>
        <p:sp>
          <p:nvSpPr>
            <p:cNvPr id="141" name="流程图: 过程 135"/>
            <p:cNvSpPr/>
            <p:nvPr/>
          </p:nvSpPr>
          <p:spPr>
            <a:xfrm>
              <a:off x="3465982" y="238836"/>
              <a:ext cx="989463" cy="327546"/>
            </a:xfrm>
            <a:prstGeom prst="flowChartProces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indent="133350" algn="just"/>
              <a:r>
                <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rPr>
                <a:t>个人纪要</a:t>
              </a:r>
            </a:p>
          </p:txBody>
        </p:sp>
        <p:sp>
          <p:nvSpPr>
            <p:cNvPr id="142" name="流程图: 过程 136"/>
            <p:cNvSpPr/>
            <p:nvPr/>
          </p:nvSpPr>
          <p:spPr>
            <a:xfrm>
              <a:off x="2125743" y="238836"/>
              <a:ext cx="989463" cy="327546"/>
            </a:xfrm>
            <a:prstGeom prst="flowChartProces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indent="266700" algn="just"/>
              <a:r>
                <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rPr>
                <a:t>类型</a:t>
              </a:r>
            </a:p>
          </p:txBody>
        </p:sp>
        <p:sp>
          <p:nvSpPr>
            <p:cNvPr id="143" name="流程图: 过程 137"/>
            <p:cNvSpPr/>
            <p:nvPr/>
          </p:nvSpPr>
          <p:spPr>
            <a:xfrm>
              <a:off x="4255827" y="1169158"/>
              <a:ext cx="989463" cy="327546"/>
            </a:xfrm>
            <a:prstGeom prst="flowChartProces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indent="133350" algn="just"/>
              <a:r>
                <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rPr>
                <a:t>会议内容</a:t>
              </a:r>
            </a:p>
          </p:txBody>
        </p:sp>
        <p:sp>
          <p:nvSpPr>
            <p:cNvPr id="144" name="流程图: 过程 138"/>
            <p:cNvSpPr/>
            <p:nvPr/>
          </p:nvSpPr>
          <p:spPr>
            <a:xfrm>
              <a:off x="4255827" y="748352"/>
              <a:ext cx="989463" cy="327546"/>
            </a:xfrm>
            <a:prstGeom prst="flowChartProces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indent="133350" algn="just"/>
              <a:r>
                <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rPr>
                <a:t>图片路径</a:t>
              </a:r>
            </a:p>
          </p:txBody>
        </p:sp>
        <p:sp>
          <p:nvSpPr>
            <p:cNvPr id="145" name="流程图: 过程 139"/>
            <p:cNvSpPr/>
            <p:nvPr/>
          </p:nvSpPr>
          <p:spPr>
            <a:xfrm>
              <a:off x="4255827" y="1576315"/>
              <a:ext cx="989463" cy="327546"/>
            </a:xfrm>
            <a:prstGeom prst="flowChartProces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indent="133350" algn="just"/>
              <a:r>
                <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rPr>
                <a:t>会议主题</a:t>
              </a:r>
            </a:p>
          </p:txBody>
        </p:sp>
        <p:sp>
          <p:nvSpPr>
            <p:cNvPr id="146" name="流程图: 过程 140"/>
            <p:cNvSpPr/>
            <p:nvPr/>
          </p:nvSpPr>
          <p:spPr>
            <a:xfrm>
              <a:off x="0" y="1182806"/>
              <a:ext cx="989463" cy="327546"/>
            </a:xfrm>
            <a:prstGeom prst="flowChartProces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indent="133350" algn="just"/>
              <a:r>
                <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rPr>
                <a:t>回答状态</a:t>
              </a:r>
            </a:p>
          </p:txBody>
        </p:sp>
        <p:sp>
          <p:nvSpPr>
            <p:cNvPr id="147" name="流程图: 过程 141"/>
            <p:cNvSpPr/>
            <p:nvPr/>
          </p:nvSpPr>
          <p:spPr>
            <a:xfrm>
              <a:off x="0" y="762000"/>
              <a:ext cx="989463" cy="327546"/>
            </a:xfrm>
            <a:prstGeom prst="flowChartProces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indent="133350" algn="just"/>
              <a:r>
                <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rPr>
                <a:t>提问者</a:t>
              </a:r>
            </a:p>
          </p:txBody>
        </p:sp>
        <p:sp>
          <p:nvSpPr>
            <p:cNvPr id="148" name="流程图: 过程 142"/>
            <p:cNvSpPr/>
            <p:nvPr/>
          </p:nvSpPr>
          <p:spPr>
            <a:xfrm>
              <a:off x="0" y="1589963"/>
              <a:ext cx="989463" cy="327546"/>
            </a:xfrm>
            <a:prstGeom prst="flowChartProces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indent="266700" algn="just"/>
              <a:r>
                <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rPr>
                <a:t>问题</a:t>
              </a:r>
            </a:p>
          </p:txBody>
        </p:sp>
        <p:cxnSp>
          <p:nvCxnSpPr>
            <p:cNvPr id="149" name="直接连接符 143"/>
            <p:cNvCxnSpPr/>
            <p:nvPr/>
          </p:nvCxnSpPr>
          <p:spPr>
            <a:xfrm>
              <a:off x="1395531" y="880281"/>
              <a:ext cx="254985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0" name="直接连接符 144"/>
            <p:cNvCxnSpPr/>
            <p:nvPr/>
          </p:nvCxnSpPr>
          <p:spPr>
            <a:xfrm>
              <a:off x="1416002" y="1844723"/>
              <a:ext cx="256914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1" name="直接连接符 145"/>
            <p:cNvCxnSpPr/>
            <p:nvPr/>
          </p:nvCxnSpPr>
          <p:spPr>
            <a:xfrm>
              <a:off x="1241946" y="900753"/>
              <a:ext cx="6824" cy="83933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2" name="直接连接符 146"/>
            <p:cNvCxnSpPr/>
            <p:nvPr/>
          </p:nvCxnSpPr>
          <p:spPr>
            <a:xfrm>
              <a:off x="4007891" y="916675"/>
              <a:ext cx="20472" cy="83251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直接连接符 147"/>
            <p:cNvCxnSpPr/>
            <p:nvPr/>
          </p:nvCxnSpPr>
          <p:spPr>
            <a:xfrm flipH="1" flipV="1">
              <a:off x="2572603" y="866633"/>
              <a:ext cx="10236" cy="39578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直接连接符 148"/>
            <p:cNvCxnSpPr/>
            <p:nvPr/>
          </p:nvCxnSpPr>
          <p:spPr>
            <a:xfrm flipV="1">
              <a:off x="2599898" y="1535373"/>
              <a:ext cx="0" cy="32072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直接连接符 149"/>
            <p:cNvCxnSpPr/>
            <p:nvPr/>
          </p:nvCxnSpPr>
          <p:spPr>
            <a:xfrm flipH="1">
              <a:off x="1241946" y="1426191"/>
              <a:ext cx="84616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6" name="直接连接符 150"/>
            <p:cNvCxnSpPr/>
            <p:nvPr/>
          </p:nvCxnSpPr>
          <p:spPr>
            <a:xfrm flipH="1">
              <a:off x="3002507" y="1407994"/>
              <a:ext cx="104632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7" name="直接箭头连接符 151"/>
            <p:cNvCxnSpPr/>
            <p:nvPr/>
          </p:nvCxnSpPr>
          <p:spPr>
            <a:xfrm flipH="1">
              <a:off x="989463" y="925773"/>
              <a:ext cx="25930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8" name="直接箭头连接符 152"/>
            <p:cNvCxnSpPr/>
            <p:nvPr/>
          </p:nvCxnSpPr>
          <p:spPr>
            <a:xfrm flipH="1">
              <a:off x="998561" y="1357952"/>
              <a:ext cx="25930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9" name="直接箭头连接符 153"/>
            <p:cNvCxnSpPr/>
            <p:nvPr/>
          </p:nvCxnSpPr>
          <p:spPr>
            <a:xfrm flipH="1">
              <a:off x="989463" y="1735540"/>
              <a:ext cx="25930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0" name="直接箭头连接符 154"/>
            <p:cNvCxnSpPr/>
            <p:nvPr/>
          </p:nvCxnSpPr>
          <p:spPr>
            <a:xfrm flipV="1">
              <a:off x="1395531" y="566382"/>
              <a:ext cx="0" cy="31389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1" name="直接箭头连接符 155"/>
            <p:cNvCxnSpPr/>
            <p:nvPr/>
          </p:nvCxnSpPr>
          <p:spPr>
            <a:xfrm flipV="1">
              <a:off x="2554454" y="552734"/>
              <a:ext cx="0" cy="31389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2" name="直接箭头连接符 156"/>
            <p:cNvCxnSpPr/>
            <p:nvPr/>
          </p:nvCxnSpPr>
          <p:spPr>
            <a:xfrm flipV="1">
              <a:off x="3945389" y="566382"/>
              <a:ext cx="0" cy="31389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3" name="直接箭头连接符 157"/>
            <p:cNvCxnSpPr/>
            <p:nvPr/>
          </p:nvCxnSpPr>
          <p:spPr>
            <a:xfrm flipV="1">
              <a:off x="3991970" y="912125"/>
              <a:ext cx="263857" cy="227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4" name="直接箭头连接符 158"/>
            <p:cNvCxnSpPr/>
            <p:nvPr/>
          </p:nvCxnSpPr>
          <p:spPr>
            <a:xfrm flipV="1">
              <a:off x="4028363" y="1392072"/>
              <a:ext cx="263857" cy="227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5" name="直接箭头连接符 159"/>
            <p:cNvCxnSpPr/>
            <p:nvPr/>
          </p:nvCxnSpPr>
          <p:spPr>
            <a:xfrm flipV="1">
              <a:off x="4057933" y="1751464"/>
              <a:ext cx="263857" cy="227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6" name="直接箭头连接符 160"/>
            <p:cNvCxnSpPr/>
            <p:nvPr/>
          </p:nvCxnSpPr>
          <p:spPr>
            <a:xfrm>
              <a:off x="1426191" y="1831075"/>
              <a:ext cx="10283" cy="33891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7" name="直接箭头连接符 161"/>
            <p:cNvCxnSpPr/>
            <p:nvPr/>
          </p:nvCxnSpPr>
          <p:spPr>
            <a:xfrm>
              <a:off x="2599898" y="1869744"/>
              <a:ext cx="10283" cy="33891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8" name="直接箭头连接符 162"/>
            <p:cNvCxnSpPr/>
            <p:nvPr/>
          </p:nvCxnSpPr>
          <p:spPr>
            <a:xfrm>
              <a:off x="3964673" y="1831075"/>
              <a:ext cx="10283" cy="33891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9" name="流程图: 过程 164"/>
            <p:cNvSpPr/>
            <p:nvPr/>
          </p:nvSpPr>
          <p:spPr>
            <a:xfrm>
              <a:off x="1310185" y="1050878"/>
              <a:ext cx="511791" cy="341194"/>
            </a:xfrm>
            <a:prstGeom prst="flowChartProces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indent="0" algn="just"/>
              <a:r>
                <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rPr>
                <a:t>回答</a:t>
              </a:r>
            </a:p>
          </p:txBody>
        </p:sp>
        <p:cxnSp>
          <p:nvCxnSpPr>
            <p:cNvPr id="170" name="连接符: 肘形 165"/>
            <p:cNvCxnSpPr>
              <a:endCxn id="169" idx="3"/>
            </p:cNvCxnSpPr>
            <p:nvPr/>
          </p:nvCxnSpPr>
          <p:spPr>
            <a:xfrm rot="10800000">
              <a:off x="1821976" y="1221475"/>
              <a:ext cx="279779" cy="81886"/>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1189667" y="-1707853"/>
            <a:ext cx="7933859" cy="9628196"/>
            <a:chOff x="-1189667" y="-1707853"/>
            <a:chExt cx="7933859" cy="9628196"/>
          </a:xfrm>
        </p:grpSpPr>
        <p:sp>
          <p:nvSpPr>
            <p:cNvPr id="7" name="椭圆 6"/>
            <p:cNvSpPr/>
            <p:nvPr/>
          </p:nvSpPr>
          <p:spPr>
            <a:xfrm>
              <a:off x="-142000" y="796672"/>
              <a:ext cx="5392402" cy="5392401"/>
            </a:xfrm>
            <a:prstGeom prst="ellipse">
              <a:avLst/>
            </a:prstGeom>
            <a:noFill/>
            <a:ln w="6350">
              <a:solidFill>
                <a:schemeClr val="accent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1189667" y="-250994"/>
              <a:ext cx="7487735" cy="7487734"/>
            </a:xfrm>
            <a:prstGeom prst="ellipse">
              <a:avLst/>
            </a:prstGeom>
            <a:noFill/>
            <a:ln w="6350">
              <a:solidFill>
                <a:schemeClr val="accent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100010" y="1110117"/>
              <a:ext cx="6810228" cy="6810226"/>
            </a:xfrm>
            <a:prstGeom prst="ellipse">
              <a:avLst/>
            </a:prstGeom>
            <a:noFill/>
            <a:ln w="6350">
              <a:solidFill>
                <a:schemeClr val="accent1">
                  <a:alpha val="2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椭圆 10"/>
            <p:cNvSpPr/>
            <p:nvPr/>
          </p:nvSpPr>
          <p:spPr>
            <a:xfrm>
              <a:off x="-743543" y="-1707853"/>
              <a:ext cx="7487735" cy="7487734"/>
            </a:xfrm>
            <a:prstGeom prst="ellipse">
              <a:avLst/>
            </a:prstGeom>
            <a:noFill/>
            <a:ln w="6350">
              <a:solidFill>
                <a:schemeClr val="accent1">
                  <a:alpha val="2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矩形 2"/>
          <p:cNvSpPr/>
          <p:nvPr/>
        </p:nvSpPr>
        <p:spPr>
          <a:xfrm>
            <a:off x="0" y="2011680"/>
            <a:ext cx="12192000" cy="2812868"/>
          </a:xfrm>
          <a:prstGeom prst="rect">
            <a:avLst/>
          </a:prstGeom>
          <a:solidFill>
            <a:srgbClr val="3843B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 name="椭圆 1"/>
          <p:cNvSpPr/>
          <p:nvPr/>
        </p:nvSpPr>
        <p:spPr>
          <a:xfrm>
            <a:off x="2853146" y="2461804"/>
            <a:ext cx="1912620" cy="19126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9600" dirty="0">
              <a:solidFill>
                <a:srgbClr val="3843B3"/>
              </a:solidFill>
              <a:latin typeface="Novecento wide Bold" panose="00000805000000000000" pitchFamily="50" charset="0"/>
              <a:ea typeface="思源黑体 Medium" panose="020B0600000000000000" pitchFamily="34" charset="-122"/>
            </a:endParaRPr>
          </a:p>
        </p:txBody>
      </p:sp>
      <p:sp>
        <p:nvSpPr>
          <p:cNvPr id="10" name="文本框 9"/>
          <p:cNvSpPr txBox="1"/>
          <p:nvPr/>
        </p:nvSpPr>
        <p:spPr>
          <a:xfrm>
            <a:off x="5208513" y="3077373"/>
            <a:ext cx="6454399" cy="829945"/>
          </a:xfrm>
          <a:prstGeom prst="rect">
            <a:avLst/>
          </a:prstGeom>
          <a:noFill/>
        </p:spPr>
        <p:txBody>
          <a:bodyPr wrap="square" rtlCol="0">
            <a:spAutoFit/>
          </a:bodyPr>
          <a:lstStyle/>
          <a:p>
            <a:r>
              <a:rPr lang="zh-CN" altLang="en-US" sz="4800" b="1" dirty="0">
                <a:solidFill>
                  <a:schemeClr val="bg1"/>
                </a:solidFill>
                <a:latin typeface="微软雅黑" panose="020B0503020204020204" pitchFamily="34" charset="-122"/>
                <a:ea typeface="微软雅黑" panose="020B0503020204020204" pitchFamily="34" charset="-122"/>
              </a:rPr>
              <a:t>功能设计</a:t>
            </a:r>
          </a:p>
        </p:txBody>
      </p:sp>
      <p:sp>
        <p:nvSpPr>
          <p:cNvPr id="4" name="文本框 3"/>
          <p:cNvSpPr txBox="1"/>
          <p:nvPr/>
        </p:nvSpPr>
        <p:spPr>
          <a:xfrm>
            <a:off x="3201861" y="2243292"/>
            <a:ext cx="1225759" cy="2062103"/>
          </a:xfrm>
          <a:prstGeom prst="rect">
            <a:avLst/>
          </a:prstGeom>
          <a:noFill/>
        </p:spPr>
        <p:txBody>
          <a:bodyPr wrap="square" rtlCol="0">
            <a:spAutoFit/>
          </a:bodyPr>
          <a:lstStyle/>
          <a:p>
            <a:r>
              <a:rPr lang="en-US" altLang="zh-CN" sz="12800" dirty="0">
                <a:solidFill>
                  <a:srgbClr val="3843B3"/>
                </a:solidFill>
                <a:latin typeface="Novecento wide Bold" panose="00000805000000000000" pitchFamily="50" charset="0"/>
              </a:rPr>
              <a:t>2</a:t>
            </a:r>
            <a:endParaRPr lang="zh-CN" altLang="en-US" sz="12800" dirty="0">
              <a:solidFill>
                <a:srgbClr val="3843B3"/>
              </a:solidFill>
              <a:latin typeface="Novecento wide Bold" panose="00000805000000000000" pitchFamily="50" charset="0"/>
            </a:endParaRPr>
          </a:p>
        </p:txBody>
      </p:sp>
      <p:pic>
        <p:nvPicPr>
          <p:cNvPr id="12" name="图形 11"/>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55507" y="2461803"/>
            <a:ext cx="1912620" cy="1973339"/>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矩形 1"/>
          <p:cNvSpPr/>
          <p:nvPr/>
        </p:nvSpPr>
        <p:spPr>
          <a:xfrm>
            <a:off x="9942286" y="0"/>
            <a:ext cx="2249715" cy="6858000"/>
          </a:xfrm>
          <a:prstGeom prst="rect">
            <a:avLst/>
          </a:prstGeom>
          <a:solidFill>
            <a:srgbClr val="3843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3" name="文本框 2"/>
          <p:cNvSpPr txBox="1"/>
          <p:nvPr/>
        </p:nvSpPr>
        <p:spPr>
          <a:xfrm>
            <a:off x="1425004" y="509861"/>
            <a:ext cx="2656459" cy="460375"/>
          </a:xfrm>
          <a:prstGeom prst="rect">
            <a:avLst/>
          </a:prstGeom>
          <a:noFill/>
        </p:spPr>
        <p:txBody>
          <a:bodyPr wrap="square" rtlCol="0">
            <a:spAutoFit/>
          </a:bodyPr>
          <a:lstStyle/>
          <a:p>
            <a:r>
              <a:rPr lang="zh-CN" altLang="en-US" sz="2400" b="1" dirty="0">
                <a:solidFill>
                  <a:schemeClr val="bg2">
                    <a:lumMod val="25000"/>
                  </a:schemeClr>
                </a:solidFill>
                <a:latin typeface="微软雅黑" panose="020B0503020204020204" pitchFamily="34" charset="-122"/>
                <a:ea typeface="微软雅黑" panose="020B0503020204020204" pitchFamily="34" charset="-122"/>
              </a:rPr>
              <a:t>功能设计</a:t>
            </a:r>
          </a:p>
        </p:txBody>
      </p:sp>
      <p:pic>
        <p:nvPicPr>
          <p:cNvPr id="4" name="图形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516998" y="420430"/>
            <a:ext cx="1068278" cy="1102192"/>
          </a:xfrm>
          <a:prstGeom prst="rect">
            <a:avLst/>
          </a:prstGeom>
        </p:spPr>
      </p:pic>
      <p:sp>
        <p:nvSpPr>
          <p:cNvPr id="6" name="椭圆 5"/>
          <p:cNvSpPr/>
          <p:nvPr/>
        </p:nvSpPr>
        <p:spPr>
          <a:xfrm>
            <a:off x="968457" y="577043"/>
            <a:ext cx="327299" cy="327299"/>
          </a:xfrm>
          <a:prstGeom prst="ellipse">
            <a:avLst/>
          </a:prstGeom>
          <a:solidFill>
            <a:srgbClr val="3843B3"/>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dirty="0">
              <a:latin typeface="微软雅黑" panose="020B0503020204020204" pitchFamily="34" charset="-122"/>
              <a:ea typeface="微软雅黑" panose="020B0503020204020204" pitchFamily="34" charset="-122"/>
            </a:endParaRPr>
          </a:p>
        </p:txBody>
      </p:sp>
      <p:sp>
        <p:nvSpPr>
          <p:cNvPr id="8" name="文本框 7"/>
          <p:cNvSpPr txBox="1"/>
          <p:nvPr/>
        </p:nvSpPr>
        <p:spPr>
          <a:xfrm>
            <a:off x="10152185" y="2001483"/>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项目介绍</a:t>
            </a:r>
          </a:p>
        </p:txBody>
      </p:sp>
      <p:sp>
        <p:nvSpPr>
          <p:cNvPr id="9" name="文本框 8"/>
          <p:cNvSpPr txBox="1"/>
          <p:nvPr/>
        </p:nvSpPr>
        <p:spPr>
          <a:xfrm>
            <a:off x="10152185" y="2582349"/>
            <a:ext cx="1787029" cy="460375"/>
          </a:xfrm>
          <a:prstGeom prst="rect">
            <a:avLst/>
          </a:prstGeom>
          <a:noFill/>
        </p:spPr>
        <p:txBody>
          <a:bodyPr wrap="squar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功能设计</a:t>
            </a:r>
          </a:p>
        </p:txBody>
      </p:sp>
      <p:sp>
        <p:nvSpPr>
          <p:cNvPr id="10" name="文本框 9"/>
          <p:cNvSpPr txBox="1"/>
          <p:nvPr/>
        </p:nvSpPr>
        <p:spPr>
          <a:xfrm>
            <a:off x="10173628" y="3163215"/>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项目亮点</a:t>
            </a:r>
          </a:p>
        </p:txBody>
      </p:sp>
      <p:sp>
        <p:nvSpPr>
          <p:cNvPr id="11" name="文本框 10"/>
          <p:cNvSpPr txBox="1"/>
          <p:nvPr/>
        </p:nvSpPr>
        <p:spPr>
          <a:xfrm>
            <a:off x="10173628" y="3744081"/>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项目难点</a:t>
            </a:r>
          </a:p>
        </p:txBody>
      </p:sp>
      <p:sp>
        <p:nvSpPr>
          <p:cNvPr id="12" name="文本框 11"/>
          <p:cNvSpPr txBox="1"/>
          <p:nvPr/>
        </p:nvSpPr>
        <p:spPr>
          <a:xfrm>
            <a:off x="10173628" y="4324947"/>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心得体会</a:t>
            </a:r>
          </a:p>
        </p:txBody>
      </p:sp>
      <p:sp>
        <p:nvSpPr>
          <p:cNvPr id="22" name="文本框 21"/>
          <p:cNvSpPr txBox="1"/>
          <p:nvPr/>
        </p:nvSpPr>
        <p:spPr>
          <a:xfrm>
            <a:off x="1071245" y="1230630"/>
            <a:ext cx="5093970" cy="474345"/>
          </a:xfrm>
          <a:prstGeom prst="rect">
            <a:avLst/>
          </a:prstGeom>
          <a:noFill/>
        </p:spPr>
        <p:txBody>
          <a:bodyPr wrap="square" rtlCol="0">
            <a:noAutofit/>
          </a:bodyPr>
          <a:lstStyle/>
          <a:p>
            <a:r>
              <a:rPr lang="zh-CN" altLang="en-US"/>
              <a:t>管理员和普通用户的功能主要有以下功能：</a:t>
            </a:r>
          </a:p>
        </p:txBody>
      </p:sp>
      <p:grpSp>
        <p:nvGrpSpPr>
          <p:cNvPr id="38" name="组合 38"/>
          <p:cNvGrpSpPr/>
          <p:nvPr/>
        </p:nvGrpSpPr>
        <p:grpSpPr>
          <a:xfrm>
            <a:off x="977900" y="1863725"/>
            <a:ext cx="5363210" cy="1337310"/>
            <a:chOff x="194223" y="300250"/>
            <a:chExt cx="4636423" cy="1337483"/>
          </a:xfrm>
        </p:grpSpPr>
        <p:sp>
          <p:nvSpPr>
            <p:cNvPr id="23" name="流程图: 过程 21"/>
            <p:cNvSpPr/>
            <p:nvPr/>
          </p:nvSpPr>
          <p:spPr>
            <a:xfrm>
              <a:off x="2166611" y="300250"/>
              <a:ext cx="852985" cy="375314"/>
            </a:xfrm>
            <a:prstGeom prst="flowChartProces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indent="110490" algn="just"/>
              <a:r>
                <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rPr>
                <a:t>管理员</a:t>
              </a:r>
            </a:p>
          </p:txBody>
        </p:sp>
        <p:sp>
          <p:nvSpPr>
            <p:cNvPr id="24" name="流程图: 过程 22"/>
            <p:cNvSpPr/>
            <p:nvPr/>
          </p:nvSpPr>
          <p:spPr>
            <a:xfrm>
              <a:off x="1490760" y="1262419"/>
              <a:ext cx="972000" cy="375314"/>
            </a:xfrm>
            <a:prstGeom prst="flowChartProces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indent="171450" algn="just"/>
              <a:r>
                <a:rPr lang="en-US" altLang="zh-CN" sz="90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rPr>
                <a:t>疑问/反馈</a:t>
              </a:r>
            </a:p>
          </p:txBody>
        </p:sp>
        <p:sp>
          <p:nvSpPr>
            <p:cNvPr id="26" name="流程图: 过程 26"/>
            <p:cNvSpPr/>
            <p:nvPr/>
          </p:nvSpPr>
          <p:spPr>
            <a:xfrm>
              <a:off x="194223" y="1262419"/>
              <a:ext cx="972000" cy="375314"/>
            </a:xfrm>
            <a:prstGeom prst="flowChartProces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indent="0" algn="l"/>
              <a:r>
                <a:rPr lang="en-US" altLang="zh-CN" sz="90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rPr>
                <a:t>管理会议纪要</a:t>
              </a:r>
            </a:p>
          </p:txBody>
        </p:sp>
        <p:sp>
          <p:nvSpPr>
            <p:cNvPr id="27" name="流程图: 过程 27"/>
            <p:cNvSpPr/>
            <p:nvPr/>
          </p:nvSpPr>
          <p:spPr>
            <a:xfrm>
              <a:off x="2650819" y="1262419"/>
              <a:ext cx="972000" cy="375314"/>
            </a:xfrm>
            <a:prstGeom prst="flowChartProces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indent="228600" algn="just"/>
              <a:r>
                <a:rPr lang="en-US" altLang="zh-CN" sz="90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rPr>
                <a:t>筛选</a:t>
              </a:r>
            </a:p>
          </p:txBody>
        </p:sp>
        <p:sp>
          <p:nvSpPr>
            <p:cNvPr id="28" name="流程图: 过程 28"/>
            <p:cNvSpPr/>
            <p:nvPr/>
          </p:nvSpPr>
          <p:spPr>
            <a:xfrm>
              <a:off x="3858646" y="1262419"/>
              <a:ext cx="972000" cy="375314"/>
            </a:xfrm>
            <a:prstGeom prst="flowChartProces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indent="126365" algn="just"/>
              <a:r>
                <a:rPr lang="en-US" altLang="zh-CN" sz="90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rPr>
                <a:t>用户申请</a:t>
              </a:r>
            </a:p>
          </p:txBody>
        </p:sp>
        <p:cxnSp>
          <p:nvCxnSpPr>
            <p:cNvPr id="30" name="直接连接符 30"/>
            <p:cNvCxnSpPr/>
            <p:nvPr/>
          </p:nvCxnSpPr>
          <p:spPr>
            <a:xfrm flipV="1">
              <a:off x="661917" y="859809"/>
              <a:ext cx="3712191" cy="13647"/>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cxnSp>
          <p:nvCxnSpPr>
            <p:cNvPr id="31" name="直接连接符 31"/>
            <p:cNvCxnSpPr/>
            <p:nvPr/>
          </p:nvCxnSpPr>
          <p:spPr>
            <a:xfrm>
              <a:off x="2593075" y="682388"/>
              <a:ext cx="0" cy="2047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直接箭头连接符 33"/>
            <p:cNvCxnSpPr/>
            <p:nvPr/>
          </p:nvCxnSpPr>
          <p:spPr>
            <a:xfrm>
              <a:off x="668741" y="880280"/>
              <a:ext cx="0" cy="45037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34"/>
            <p:cNvCxnSpPr/>
            <p:nvPr/>
          </p:nvCxnSpPr>
          <p:spPr>
            <a:xfrm>
              <a:off x="2035791" y="873456"/>
              <a:ext cx="0" cy="4253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36"/>
            <p:cNvCxnSpPr/>
            <p:nvPr/>
          </p:nvCxnSpPr>
          <p:spPr>
            <a:xfrm>
              <a:off x="4380932" y="852985"/>
              <a:ext cx="13647" cy="48449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7"/>
            <p:cNvCxnSpPr/>
            <p:nvPr/>
          </p:nvCxnSpPr>
          <p:spPr>
            <a:xfrm>
              <a:off x="3166281" y="859809"/>
              <a:ext cx="6824" cy="43900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7" name="组合 57"/>
          <p:cNvGrpSpPr/>
          <p:nvPr/>
        </p:nvGrpSpPr>
        <p:grpSpPr>
          <a:xfrm>
            <a:off x="1177290" y="3787775"/>
            <a:ext cx="5394325" cy="1278255"/>
            <a:chOff x="227" y="163773"/>
            <a:chExt cx="4567142" cy="1278341"/>
          </a:xfrm>
        </p:grpSpPr>
        <p:sp>
          <p:nvSpPr>
            <p:cNvPr id="40" name="流程图: 过程 40"/>
            <p:cNvSpPr/>
            <p:nvPr/>
          </p:nvSpPr>
          <p:spPr>
            <a:xfrm>
              <a:off x="1863984" y="163773"/>
              <a:ext cx="936000" cy="313899"/>
            </a:xfrm>
            <a:prstGeom prst="flowChartProces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indent="133350" algn="l"/>
              <a:r>
                <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rPr>
                <a:t>普通用户</a:t>
              </a:r>
            </a:p>
          </p:txBody>
        </p:sp>
        <p:sp>
          <p:nvSpPr>
            <p:cNvPr id="41" name="流程图: 过程 41"/>
            <p:cNvSpPr/>
            <p:nvPr/>
          </p:nvSpPr>
          <p:spPr>
            <a:xfrm>
              <a:off x="1208892" y="1128213"/>
              <a:ext cx="936000" cy="313899"/>
            </a:xfrm>
            <a:prstGeom prst="flowChartProces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indent="133350" algn="just"/>
              <a:r>
                <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rPr>
                <a:t>查看纪要</a:t>
              </a:r>
            </a:p>
          </p:txBody>
        </p:sp>
        <p:sp>
          <p:nvSpPr>
            <p:cNvPr id="43" name="流程图: 过程 43"/>
            <p:cNvSpPr/>
            <p:nvPr/>
          </p:nvSpPr>
          <p:spPr>
            <a:xfrm>
              <a:off x="227" y="1128215"/>
              <a:ext cx="936000" cy="313899"/>
            </a:xfrm>
            <a:prstGeom prst="flowChartProces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indent="133350" algn="just"/>
              <a:r>
                <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rPr>
                <a:t>上传纪要</a:t>
              </a:r>
            </a:p>
          </p:txBody>
        </p:sp>
        <p:sp>
          <p:nvSpPr>
            <p:cNvPr id="44" name="流程图: 过程 44"/>
            <p:cNvSpPr/>
            <p:nvPr/>
          </p:nvSpPr>
          <p:spPr>
            <a:xfrm>
              <a:off x="3617722" y="1128215"/>
              <a:ext cx="936000" cy="313899"/>
            </a:xfrm>
            <a:prstGeom prst="flowChartProces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indent="133350" algn="just"/>
              <a:r>
                <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rPr>
                <a:t>个人中心</a:t>
              </a:r>
            </a:p>
          </p:txBody>
        </p:sp>
        <p:sp>
          <p:nvSpPr>
            <p:cNvPr id="45" name="流程图: 过程 45"/>
            <p:cNvSpPr/>
            <p:nvPr/>
          </p:nvSpPr>
          <p:spPr>
            <a:xfrm>
              <a:off x="2349495" y="1128215"/>
              <a:ext cx="936000" cy="313899"/>
            </a:xfrm>
            <a:prstGeom prst="flowChartProces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indent="133350" algn="just"/>
              <a:r>
                <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rPr>
                <a:t>疑问反馈</a:t>
              </a:r>
            </a:p>
          </p:txBody>
        </p:sp>
        <p:sp>
          <p:nvSpPr>
            <p:cNvPr id="46" name="流程图: 过程 46"/>
            <p:cNvSpPr/>
            <p:nvPr/>
          </p:nvSpPr>
          <p:spPr>
            <a:xfrm>
              <a:off x="3631369" y="172871"/>
              <a:ext cx="936000" cy="313899"/>
            </a:xfrm>
            <a:prstGeom prst="flowChartProces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indent="0" algn="just"/>
              <a:r>
                <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rPr>
                <a:t>申请管理员</a:t>
              </a:r>
            </a:p>
          </p:txBody>
        </p:sp>
        <p:cxnSp>
          <p:nvCxnSpPr>
            <p:cNvPr id="49" name="直接连接符 49"/>
            <p:cNvCxnSpPr/>
            <p:nvPr/>
          </p:nvCxnSpPr>
          <p:spPr>
            <a:xfrm flipV="1">
              <a:off x="395785" y="777922"/>
              <a:ext cx="3739486" cy="682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直接箭头连接符 50"/>
            <p:cNvCxnSpPr/>
            <p:nvPr/>
          </p:nvCxnSpPr>
          <p:spPr>
            <a:xfrm>
              <a:off x="409433" y="784622"/>
              <a:ext cx="0" cy="36861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接箭头连接符 51"/>
            <p:cNvCxnSpPr/>
            <p:nvPr/>
          </p:nvCxnSpPr>
          <p:spPr>
            <a:xfrm>
              <a:off x="1708245" y="793720"/>
              <a:ext cx="0" cy="36861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直接箭头连接符 52"/>
            <p:cNvCxnSpPr/>
            <p:nvPr/>
          </p:nvCxnSpPr>
          <p:spPr>
            <a:xfrm>
              <a:off x="2800009" y="784749"/>
              <a:ext cx="0" cy="36861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直接箭头连接符 53"/>
            <p:cNvCxnSpPr/>
            <p:nvPr/>
          </p:nvCxnSpPr>
          <p:spPr>
            <a:xfrm>
              <a:off x="4116961" y="775778"/>
              <a:ext cx="0" cy="36861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直接连接符 54"/>
            <p:cNvCxnSpPr/>
            <p:nvPr/>
          </p:nvCxnSpPr>
          <p:spPr>
            <a:xfrm>
              <a:off x="2333767" y="486693"/>
              <a:ext cx="15442" cy="33899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直接箭头连接符 56"/>
            <p:cNvCxnSpPr>
              <a:stCxn id="40" idx="3"/>
              <a:endCxn id="46" idx="1"/>
            </p:cNvCxnSpPr>
            <p:nvPr/>
          </p:nvCxnSpPr>
          <p:spPr>
            <a:xfrm>
              <a:off x="2799643" y="320672"/>
              <a:ext cx="831284" cy="909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1189667" y="-1707853"/>
            <a:ext cx="7933859" cy="9628196"/>
            <a:chOff x="-1189667" y="-1707853"/>
            <a:chExt cx="7933859" cy="9628196"/>
          </a:xfrm>
        </p:grpSpPr>
        <p:sp>
          <p:nvSpPr>
            <p:cNvPr id="7" name="椭圆 6"/>
            <p:cNvSpPr/>
            <p:nvPr/>
          </p:nvSpPr>
          <p:spPr>
            <a:xfrm>
              <a:off x="-142000" y="796672"/>
              <a:ext cx="5392402" cy="5392401"/>
            </a:xfrm>
            <a:prstGeom prst="ellipse">
              <a:avLst/>
            </a:prstGeom>
            <a:noFill/>
            <a:ln w="6350">
              <a:solidFill>
                <a:schemeClr val="accent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1189667" y="-250994"/>
              <a:ext cx="7487735" cy="7487734"/>
            </a:xfrm>
            <a:prstGeom prst="ellipse">
              <a:avLst/>
            </a:prstGeom>
            <a:noFill/>
            <a:ln w="6350">
              <a:solidFill>
                <a:schemeClr val="accent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100010" y="1110117"/>
              <a:ext cx="6810228" cy="6810226"/>
            </a:xfrm>
            <a:prstGeom prst="ellipse">
              <a:avLst/>
            </a:prstGeom>
            <a:noFill/>
            <a:ln w="6350">
              <a:solidFill>
                <a:schemeClr val="accent1">
                  <a:alpha val="2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椭圆 10"/>
            <p:cNvSpPr/>
            <p:nvPr/>
          </p:nvSpPr>
          <p:spPr>
            <a:xfrm>
              <a:off x="-743543" y="-1707853"/>
              <a:ext cx="7487735" cy="7487734"/>
            </a:xfrm>
            <a:prstGeom prst="ellipse">
              <a:avLst/>
            </a:prstGeom>
            <a:noFill/>
            <a:ln w="6350">
              <a:solidFill>
                <a:schemeClr val="accent1">
                  <a:alpha val="2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矩形 2"/>
          <p:cNvSpPr/>
          <p:nvPr/>
        </p:nvSpPr>
        <p:spPr>
          <a:xfrm>
            <a:off x="0" y="2011680"/>
            <a:ext cx="12192000" cy="2812868"/>
          </a:xfrm>
          <a:prstGeom prst="rect">
            <a:avLst/>
          </a:prstGeom>
          <a:solidFill>
            <a:srgbClr val="3843B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 name="椭圆 1"/>
          <p:cNvSpPr/>
          <p:nvPr/>
        </p:nvSpPr>
        <p:spPr>
          <a:xfrm>
            <a:off x="2853146" y="2461804"/>
            <a:ext cx="1912620" cy="19126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9600" dirty="0">
              <a:solidFill>
                <a:srgbClr val="3843B3"/>
              </a:solidFill>
              <a:latin typeface="Novecento wide Bold" panose="00000805000000000000" pitchFamily="50" charset="0"/>
              <a:ea typeface="思源黑体 Medium" panose="020B0600000000000000" pitchFamily="34" charset="-122"/>
            </a:endParaRPr>
          </a:p>
        </p:txBody>
      </p:sp>
      <p:sp>
        <p:nvSpPr>
          <p:cNvPr id="10" name="文本框 9"/>
          <p:cNvSpPr txBox="1"/>
          <p:nvPr/>
        </p:nvSpPr>
        <p:spPr>
          <a:xfrm>
            <a:off x="5208513" y="3077373"/>
            <a:ext cx="6454399" cy="829945"/>
          </a:xfrm>
          <a:prstGeom prst="rect">
            <a:avLst/>
          </a:prstGeom>
          <a:noFill/>
        </p:spPr>
        <p:txBody>
          <a:bodyPr wrap="square" rtlCol="0">
            <a:spAutoFit/>
          </a:bodyPr>
          <a:lstStyle/>
          <a:p>
            <a:r>
              <a:rPr lang="zh-CN" altLang="en-US" sz="4800" b="1" dirty="0">
                <a:solidFill>
                  <a:schemeClr val="bg1"/>
                </a:solidFill>
                <a:latin typeface="微软雅黑" panose="020B0503020204020204" pitchFamily="34" charset="-122"/>
                <a:ea typeface="微软雅黑" panose="020B0503020204020204" pitchFamily="34" charset="-122"/>
              </a:rPr>
              <a:t>项目亮点</a:t>
            </a:r>
          </a:p>
        </p:txBody>
      </p:sp>
      <p:sp>
        <p:nvSpPr>
          <p:cNvPr id="4" name="文本框 3"/>
          <p:cNvSpPr txBox="1"/>
          <p:nvPr/>
        </p:nvSpPr>
        <p:spPr>
          <a:xfrm>
            <a:off x="3201861" y="2243292"/>
            <a:ext cx="1225759" cy="2062103"/>
          </a:xfrm>
          <a:prstGeom prst="rect">
            <a:avLst/>
          </a:prstGeom>
          <a:noFill/>
        </p:spPr>
        <p:txBody>
          <a:bodyPr wrap="square" rtlCol="0">
            <a:spAutoFit/>
          </a:bodyPr>
          <a:lstStyle/>
          <a:p>
            <a:r>
              <a:rPr lang="en-US" altLang="zh-CN" sz="12800" dirty="0">
                <a:solidFill>
                  <a:srgbClr val="3843B3"/>
                </a:solidFill>
                <a:latin typeface="Novecento wide Bold" panose="00000805000000000000" pitchFamily="50" charset="0"/>
              </a:rPr>
              <a:t>3</a:t>
            </a:r>
            <a:endParaRPr lang="zh-CN" altLang="en-US" sz="12800" dirty="0">
              <a:solidFill>
                <a:srgbClr val="3843B3"/>
              </a:solidFill>
              <a:latin typeface="Novecento wide Bold" panose="00000805000000000000" pitchFamily="50" charset="0"/>
            </a:endParaRPr>
          </a:p>
        </p:txBody>
      </p:sp>
      <p:pic>
        <p:nvPicPr>
          <p:cNvPr id="12" name="图形 11"/>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55507" y="2461803"/>
            <a:ext cx="1912620" cy="1973339"/>
          </a:xfrm>
          <a:prstGeom prst="rect">
            <a:avLst/>
          </a:prstGeom>
        </p:spPr>
      </p:pic>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COMMONDATA" val="eyJoZGlkIjoiMmFiNTAxNGQyOWIxZDEzOTIzZGI2NmMzM2Y4MjFjYmMifQ=="/>
</p:tagLst>
</file>

<file path=ppt/tags/tag10.xml><?xml version="1.0" encoding="utf-8"?>
<p:tagLst xmlns:a="http://schemas.openxmlformats.org/drawingml/2006/main" xmlns:r="http://schemas.openxmlformats.org/officeDocument/2006/relationships" xmlns:p="http://schemas.openxmlformats.org/presentationml/2006/main">
  <p:tag name="KSO_WM_DIAGRAM_VIRTUALLY_FRAME" val="{&quot;height&quot;:400.58755905511816,&quot;left&quot;:416.72377952755903,&quot;top&quot;:75.84275590551181,&quot;width&quot;:449.4293700787401}"/>
</p:tagLst>
</file>

<file path=ppt/tags/tag11.xml><?xml version="1.0" encoding="utf-8"?>
<p:tagLst xmlns:a="http://schemas.openxmlformats.org/drawingml/2006/main" xmlns:r="http://schemas.openxmlformats.org/officeDocument/2006/relationships" xmlns:p="http://schemas.openxmlformats.org/presentationml/2006/main">
  <p:tag name="KSO_WM_DIAGRAM_VIRTUALLY_FRAME" val="{&quot;height&quot;:400.58755905511816,&quot;left&quot;:416.72377952755903,&quot;top&quot;:75.84275590551181,&quot;width&quot;:449.4293700787401}"/>
</p:tagLst>
</file>

<file path=ppt/tags/tag12.xml><?xml version="1.0" encoding="utf-8"?>
<p:tagLst xmlns:a="http://schemas.openxmlformats.org/drawingml/2006/main" xmlns:r="http://schemas.openxmlformats.org/officeDocument/2006/relationships" xmlns:p="http://schemas.openxmlformats.org/presentationml/2006/main">
  <p:tag name="KSO_WM_DIAGRAM_VIRTUALLY_FRAME" val="{&quot;height&quot;:400.58755905511816,&quot;left&quot;:416.72377952755903,&quot;top&quot;:75.84275590551181,&quot;width&quot;:449.4293700787401}"/>
</p:tagLst>
</file>

<file path=ppt/tags/tag13.xml><?xml version="1.0" encoding="utf-8"?>
<p:tagLst xmlns:a="http://schemas.openxmlformats.org/drawingml/2006/main" xmlns:r="http://schemas.openxmlformats.org/officeDocument/2006/relationships" xmlns:p="http://schemas.openxmlformats.org/presentationml/2006/main">
  <p:tag name="KSO_WM_DIAGRAM_VIRTUALLY_FRAME" val="{&quot;height&quot;:400.58755905511816,&quot;left&quot;:416.72377952755903,&quot;top&quot;:75.84275590551181,&quot;width&quot;:449.4293700787401}"/>
</p:tagLst>
</file>

<file path=ppt/tags/tag14.xml><?xml version="1.0" encoding="utf-8"?>
<p:tagLst xmlns:a="http://schemas.openxmlformats.org/drawingml/2006/main" xmlns:r="http://schemas.openxmlformats.org/officeDocument/2006/relationships" xmlns:p="http://schemas.openxmlformats.org/presentationml/2006/main">
  <p:tag name="KSO_WM_DIAGRAM_VIRTUALLY_FRAME" val="{&quot;height&quot;:400.58755905511816,&quot;left&quot;:416.72377952755903,&quot;top&quot;:75.84275590551181,&quot;width&quot;:449.4293700787401}"/>
</p:tagLst>
</file>

<file path=ppt/tags/tag15.xml><?xml version="1.0" encoding="utf-8"?>
<p:tagLst xmlns:a="http://schemas.openxmlformats.org/drawingml/2006/main" xmlns:r="http://schemas.openxmlformats.org/officeDocument/2006/relationships" xmlns:p="http://schemas.openxmlformats.org/presentationml/2006/main">
  <p:tag name="KSO_WM_DIAGRAM_VIRTUALLY_FRAME" val="{&quot;height&quot;:400.58755905511816,&quot;left&quot;:416.72377952755903,&quot;top&quot;:75.84275590551181,&quot;width&quot;:449.4293700787401}"/>
</p:tagLst>
</file>

<file path=ppt/tags/tag16.xml><?xml version="1.0" encoding="utf-8"?>
<p:tagLst xmlns:a="http://schemas.openxmlformats.org/drawingml/2006/main" xmlns:r="http://schemas.openxmlformats.org/officeDocument/2006/relationships" xmlns:p="http://schemas.openxmlformats.org/presentationml/2006/main">
  <p:tag name="KSO_WM_DIAGRAM_VIRTUALLY_FRAME" val="{&quot;height&quot;:400.58755905511816,&quot;left&quot;:416.72377952755903,&quot;top&quot;:75.84275590551181,&quot;width&quot;:449.4293700787401}"/>
</p:tagLst>
</file>

<file path=ppt/tags/tag17.xml><?xml version="1.0" encoding="utf-8"?>
<p:tagLst xmlns:a="http://schemas.openxmlformats.org/drawingml/2006/main" xmlns:r="http://schemas.openxmlformats.org/officeDocument/2006/relationships" xmlns:p="http://schemas.openxmlformats.org/presentationml/2006/main">
  <p:tag name="KSO_WM_DIAGRAM_VIRTUALLY_FRAME" val="{&quot;height&quot;:400.58755905511816,&quot;left&quot;:416.72377952755903,&quot;top&quot;:75.84275590551181,&quot;width&quot;:449.4293700787401}"/>
</p:tagLst>
</file>

<file path=ppt/tags/tag18.xml><?xml version="1.0" encoding="utf-8"?>
<p:tagLst xmlns:a="http://schemas.openxmlformats.org/drawingml/2006/main" xmlns:r="http://schemas.openxmlformats.org/officeDocument/2006/relationships" xmlns:p="http://schemas.openxmlformats.org/presentationml/2006/main">
  <p:tag name="KSO_WM_DIAGRAM_VIRTUALLY_FRAME" val="{&quot;height&quot;:400.58755905511816,&quot;left&quot;:416.72377952755903,&quot;top&quot;:75.84275590551181,&quot;width&quot;:449.4293700787401}"/>
</p:tagLst>
</file>

<file path=ppt/tags/tag19.xml><?xml version="1.0" encoding="utf-8"?>
<p:tagLst xmlns:a="http://schemas.openxmlformats.org/drawingml/2006/main" xmlns:r="http://schemas.openxmlformats.org/officeDocument/2006/relationships" xmlns:p="http://schemas.openxmlformats.org/presentationml/2006/main">
  <p:tag name="KSO_WM_DIAGRAM_VIRTUALLY_FRAME" val="{&quot;height&quot;:400.58755905511816,&quot;left&quot;:416.72377952755903,&quot;top&quot;:75.84275590551181,&quot;width&quot;:449.4293700787401}"/>
</p:tagLst>
</file>

<file path=ppt/tags/tag2.xml><?xml version="1.0" encoding="utf-8"?>
<p:tagLst xmlns:a="http://schemas.openxmlformats.org/drawingml/2006/main" xmlns:r="http://schemas.openxmlformats.org/officeDocument/2006/relationships" xmlns:p="http://schemas.openxmlformats.org/presentationml/2006/main">
  <p:tag name="KSO_WM_DIAGRAM_VIRTUALLY_FRAME" val="{&quot;height&quot;:400.58755905511816,&quot;left&quot;:416.72377952755903,&quot;top&quot;:75.84275590551181,&quot;width&quot;:449.4293700787401}"/>
</p:tagLst>
</file>

<file path=ppt/tags/tag20.xml><?xml version="1.0" encoding="utf-8"?>
<p:tagLst xmlns:a="http://schemas.openxmlformats.org/drawingml/2006/main" xmlns:r="http://schemas.openxmlformats.org/officeDocument/2006/relationships" xmlns:p="http://schemas.openxmlformats.org/presentationml/2006/main">
  <p:tag name="KSO_WM_DIAGRAM_VIRTUALLY_FRAME" val="{&quot;height&quot;:400.58755905511816,&quot;left&quot;:416.72377952755903,&quot;top&quot;:75.84275590551181,&quot;width&quot;:449.4293700787401}"/>
</p:tagLst>
</file>

<file path=ppt/tags/tag21.xml><?xml version="1.0" encoding="utf-8"?>
<p:tagLst xmlns:a="http://schemas.openxmlformats.org/drawingml/2006/main" xmlns:r="http://schemas.openxmlformats.org/officeDocument/2006/relationships" xmlns:p="http://schemas.openxmlformats.org/presentationml/2006/main">
  <p:tag name="KSO_WM_DIAGRAM_VIRTUALLY_FRAME" val="{&quot;height&quot;:400.58755905511816,&quot;left&quot;:416.72377952755903,&quot;top&quot;:75.84275590551181,&quot;width&quot;:449.4293700787401}"/>
</p:tagLst>
</file>

<file path=ppt/tags/tag22.xml><?xml version="1.0" encoding="utf-8"?>
<p:tagLst xmlns:a="http://schemas.openxmlformats.org/drawingml/2006/main" xmlns:r="http://schemas.openxmlformats.org/officeDocument/2006/relationships" xmlns:p="http://schemas.openxmlformats.org/presentationml/2006/main">
  <p:tag name="KSO_WM_DIAGRAM_VIRTUALLY_FRAME" val="{&quot;height&quot;:400.58755905511816,&quot;left&quot;:416.72377952755903,&quot;top&quot;:75.84275590551181,&quot;width&quot;:449.4293700787401}"/>
</p:tagLst>
</file>

<file path=ppt/tags/tag23.xml><?xml version="1.0" encoding="utf-8"?>
<p:tagLst xmlns:a="http://schemas.openxmlformats.org/drawingml/2006/main" xmlns:r="http://schemas.openxmlformats.org/officeDocument/2006/relationships" xmlns:p="http://schemas.openxmlformats.org/presentationml/2006/main">
  <p:tag name="KSO_WM_DIAGRAM_VIRTUALLY_FRAME" val="{&quot;height&quot;:400.58755905511816,&quot;left&quot;:416.72377952755903,&quot;top&quot;:75.84275590551181,&quot;width&quot;:449.4293700787401}"/>
</p:tagLst>
</file>

<file path=ppt/tags/tag24.xml><?xml version="1.0" encoding="utf-8"?>
<p:tagLst xmlns:a="http://schemas.openxmlformats.org/drawingml/2006/main" xmlns:r="http://schemas.openxmlformats.org/officeDocument/2006/relationships" xmlns:p="http://schemas.openxmlformats.org/presentationml/2006/main">
  <p:tag name="KSO_WM_DIAGRAM_VIRTUALLY_FRAME" val="{&quot;height&quot;:400.58755905511816,&quot;left&quot;:416.72377952755903,&quot;top&quot;:75.84275590551181,&quot;width&quot;:449.4293700787401}"/>
</p:tagLst>
</file>

<file path=ppt/tags/tag25.xml><?xml version="1.0" encoding="utf-8"?>
<p:tagLst xmlns:a="http://schemas.openxmlformats.org/drawingml/2006/main" xmlns:r="http://schemas.openxmlformats.org/officeDocument/2006/relationships" xmlns:p="http://schemas.openxmlformats.org/presentationml/2006/main">
  <p:tag name="KSO_WM_DIAGRAM_VIRTUALLY_FRAME" val="{&quot;height&quot;:400.58755905511816,&quot;left&quot;:416.72377952755903,&quot;top&quot;:75.84275590551181,&quot;width&quot;:449.4293700787401}"/>
</p:tagLst>
</file>

<file path=ppt/tags/tag26.xml><?xml version="1.0" encoding="utf-8"?>
<p:tagLst xmlns:a="http://schemas.openxmlformats.org/drawingml/2006/main" xmlns:r="http://schemas.openxmlformats.org/officeDocument/2006/relationships" xmlns:p="http://schemas.openxmlformats.org/presentationml/2006/main">
  <p:tag name="KSO_WM_DIAGRAM_VIRTUALLY_FRAME" val="{&quot;height&quot;:400.58755905511816,&quot;left&quot;:416.72377952755903,&quot;top&quot;:75.84275590551181,&quot;width&quot;:449.4293700787401}"/>
</p:tagLst>
</file>

<file path=ppt/tags/tag3.xml><?xml version="1.0" encoding="utf-8"?>
<p:tagLst xmlns:a="http://schemas.openxmlformats.org/drawingml/2006/main" xmlns:r="http://schemas.openxmlformats.org/officeDocument/2006/relationships" xmlns:p="http://schemas.openxmlformats.org/presentationml/2006/main">
  <p:tag name="KSO_WM_DIAGRAM_VIRTUALLY_FRAME" val="{&quot;height&quot;:400.58755905511816,&quot;left&quot;:416.72377952755903,&quot;top&quot;:75.84275590551181,&quot;width&quot;:449.4293700787401}"/>
</p:tagLst>
</file>

<file path=ppt/tags/tag4.xml><?xml version="1.0" encoding="utf-8"?>
<p:tagLst xmlns:a="http://schemas.openxmlformats.org/drawingml/2006/main" xmlns:r="http://schemas.openxmlformats.org/officeDocument/2006/relationships" xmlns:p="http://schemas.openxmlformats.org/presentationml/2006/main">
  <p:tag name="KSO_WM_DIAGRAM_VIRTUALLY_FRAME" val="{&quot;height&quot;:400.58755905511816,&quot;left&quot;:416.72377952755903,&quot;top&quot;:75.84275590551181,&quot;width&quot;:449.4293700787401}"/>
</p:tagLst>
</file>

<file path=ppt/tags/tag5.xml><?xml version="1.0" encoding="utf-8"?>
<p:tagLst xmlns:a="http://schemas.openxmlformats.org/drawingml/2006/main" xmlns:r="http://schemas.openxmlformats.org/officeDocument/2006/relationships" xmlns:p="http://schemas.openxmlformats.org/presentationml/2006/main">
  <p:tag name="KSO_WM_DIAGRAM_VIRTUALLY_FRAME" val="{&quot;height&quot;:400.58755905511816,&quot;left&quot;:416.72377952755903,&quot;top&quot;:75.84275590551181,&quot;width&quot;:449.4293700787401}"/>
</p:tagLst>
</file>

<file path=ppt/tags/tag6.xml><?xml version="1.0" encoding="utf-8"?>
<p:tagLst xmlns:a="http://schemas.openxmlformats.org/drawingml/2006/main" xmlns:r="http://schemas.openxmlformats.org/officeDocument/2006/relationships" xmlns:p="http://schemas.openxmlformats.org/presentationml/2006/main">
  <p:tag name="KSO_WM_DIAGRAM_VIRTUALLY_FRAME" val="{&quot;height&quot;:400.58755905511816,&quot;left&quot;:416.72377952755903,&quot;top&quot;:75.84275590551181,&quot;width&quot;:449.4293700787401}"/>
</p:tagLst>
</file>

<file path=ppt/tags/tag7.xml><?xml version="1.0" encoding="utf-8"?>
<p:tagLst xmlns:a="http://schemas.openxmlformats.org/drawingml/2006/main" xmlns:r="http://schemas.openxmlformats.org/officeDocument/2006/relationships" xmlns:p="http://schemas.openxmlformats.org/presentationml/2006/main">
  <p:tag name="KSO_WM_DIAGRAM_VIRTUALLY_FRAME" val="{&quot;height&quot;:400.58755905511816,&quot;left&quot;:416.72377952755903,&quot;top&quot;:75.84275590551181,&quot;width&quot;:449.4293700787401}"/>
</p:tagLst>
</file>

<file path=ppt/tags/tag8.xml><?xml version="1.0" encoding="utf-8"?>
<p:tagLst xmlns:a="http://schemas.openxmlformats.org/drawingml/2006/main" xmlns:r="http://schemas.openxmlformats.org/officeDocument/2006/relationships" xmlns:p="http://schemas.openxmlformats.org/presentationml/2006/main">
  <p:tag name="KSO_WM_DIAGRAM_VIRTUALLY_FRAME" val="{&quot;height&quot;:400.58755905511816,&quot;left&quot;:416.72377952755903,&quot;top&quot;:75.84275590551181,&quot;width&quot;:449.4293700787401}"/>
</p:tagLst>
</file>

<file path=ppt/tags/tag9.xml><?xml version="1.0" encoding="utf-8"?>
<p:tagLst xmlns:a="http://schemas.openxmlformats.org/drawingml/2006/main" xmlns:r="http://schemas.openxmlformats.org/officeDocument/2006/relationships" xmlns:p="http://schemas.openxmlformats.org/presentationml/2006/main">
  <p:tag name="KSO_WM_DIAGRAM_VIRTUALLY_FRAME" val="{&quot;height&quot;:400.58755905511816,&quot;left&quot;:416.72377952755903,&quot;top&quot;:75.84275590551181,&quot;width&quot;:449.4293700787401}"/>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61</TotalTime>
  <Words>2653</Words>
  <Application>Microsoft Office PowerPoint</Application>
  <PresentationFormat>宽屏</PresentationFormat>
  <Paragraphs>232</Paragraphs>
  <Slides>25</Slides>
  <Notes>2</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25</vt:i4>
      </vt:variant>
    </vt:vector>
  </HeadingPairs>
  <TitlesOfParts>
    <vt:vector size="34" baseType="lpstr">
      <vt:lpstr>微软雅黑</vt:lpstr>
      <vt:lpstr>Novecento wide Bold</vt:lpstr>
      <vt:lpstr>等线 Light</vt:lpstr>
      <vt:lpstr>Times New Roman</vt:lpstr>
      <vt:lpstr>Montserrat Light</vt:lpstr>
      <vt:lpstr>Arial</vt:lpstr>
      <vt:lpstr>Sitka Text</vt:lpstr>
      <vt:lpstr>等线</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邓 志聪</dc:creator>
  <cp:lastModifiedBy>熙然 林</cp:lastModifiedBy>
  <cp:revision>15</cp:revision>
  <dcterms:created xsi:type="dcterms:W3CDTF">2022-04-30T16:30:00Z</dcterms:created>
  <dcterms:modified xsi:type="dcterms:W3CDTF">2024-04-27T07:30:06Z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4342EC1316374B41A8CBD9DB51D4D4F5_12</vt:lpwstr>
  </property>
  <property fmtid="{D5CDD505-2E9C-101B-9397-08002B2CF9AE}" pid="3" name="KSOProductBuildVer">
    <vt:lpwstr>2052-12.1.0.16729</vt:lpwstr>
  </property>
</Properties>
</file>